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30"/>
  </p:notesMasterIdLst>
  <p:sldIdLst>
    <p:sldId id="256" r:id="rId2"/>
    <p:sldId id="274" r:id="rId3"/>
    <p:sldId id="329" r:id="rId4"/>
    <p:sldId id="280" r:id="rId5"/>
    <p:sldId id="319" r:id="rId6"/>
    <p:sldId id="295" r:id="rId7"/>
    <p:sldId id="296" r:id="rId8"/>
    <p:sldId id="297" r:id="rId9"/>
    <p:sldId id="320" r:id="rId10"/>
    <p:sldId id="306" r:id="rId11"/>
    <p:sldId id="281" r:id="rId12"/>
    <p:sldId id="324" r:id="rId13"/>
    <p:sldId id="327" r:id="rId14"/>
    <p:sldId id="301" r:id="rId15"/>
    <p:sldId id="330" r:id="rId16"/>
    <p:sldId id="326" r:id="rId17"/>
    <p:sldId id="300" r:id="rId18"/>
    <p:sldId id="331" r:id="rId19"/>
    <p:sldId id="321" r:id="rId20"/>
    <p:sldId id="332" r:id="rId21"/>
    <p:sldId id="333" r:id="rId22"/>
    <p:sldId id="322" r:id="rId23"/>
    <p:sldId id="328" r:id="rId24"/>
    <p:sldId id="308" r:id="rId25"/>
    <p:sldId id="309" r:id="rId26"/>
    <p:sldId id="307" r:id="rId27"/>
    <p:sldId id="316" r:id="rId28"/>
    <p:sldId id="318"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6" autoAdjust="0"/>
    <p:restoredTop sz="90274" autoAdjust="0"/>
  </p:normalViewPr>
  <p:slideViewPr>
    <p:cSldViewPr snapToGrid="0" snapToObjects="1">
      <p:cViewPr varScale="1">
        <p:scale>
          <a:sx n="71" d="100"/>
          <a:sy n="71" d="100"/>
        </p:scale>
        <p:origin x="744"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C3320E-34BA-6D43-9C3F-6F1C854D8B03}" type="datetimeFigureOut">
              <a:rPr lang="en-US" smtClean="0"/>
              <a:t>2/1/2017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2FC161-B3F5-EA48-9114-4D9BE9D74D3C}" type="slidenum">
              <a:rPr lang="en-US" smtClean="0"/>
              <a:t>‹#›</a:t>
            </a:fld>
            <a:endParaRPr lang="en-US"/>
          </a:p>
        </p:txBody>
      </p:sp>
    </p:spTree>
    <p:extLst>
      <p:ext uri="{BB962C8B-B14F-4D97-AF65-F5344CB8AC3E}">
        <p14:creationId xmlns:p14="http://schemas.microsoft.com/office/powerpoint/2010/main" val="85233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1</a:t>
            </a:fld>
            <a:endParaRPr lang="en-US"/>
          </a:p>
        </p:txBody>
      </p:sp>
    </p:spTree>
    <p:extLst>
      <p:ext uri="{BB962C8B-B14F-4D97-AF65-F5344CB8AC3E}">
        <p14:creationId xmlns:p14="http://schemas.microsoft.com/office/powerpoint/2010/main" val="202321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ndParaRPr>
          </a:p>
        </p:txBody>
      </p:sp>
      <p:sp>
        <p:nvSpPr>
          <p:cNvPr id="4" name="Slide Number Placeholder 3"/>
          <p:cNvSpPr>
            <a:spLocks noGrp="1"/>
          </p:cNvSpPr>
          <p:nvPr>
            <p:ph type="sldNum" sz="quarter" idx="10"/>
          </p:nvPr>
        </p:nvSpPr>
        <p:spPr/>
        <p:txBody>
          <a:bodyPr/>
          <a:lstStyle/>
          <a:p>
            <a:fld id="{C42FC161-B3F5-EA48-9114-4D9BE9D74D3C}" type="slidenum">
              <a:rPr lang="en-US" smtClean="0"/>
              <a:t>12</a:t>
            </a:fld>
            <a:endParaRPr lang="en-US"/>
          </a:p>
        </p:txBody>
      </p:sp>
    </p:spTree>
    <p:extLst>
      <p:ext uri="{BB962C8B-B14F-4D97-AF65-F5344CB8AC3E}">
        <p14:creationId xmlns:p14="http://schemas.microsoft.com/office/powerpoint/2010/main" val="685236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14</a:t>
            </a:fld>
            <a:endParaRPr lang="en-US"/>
          </a:p>
        </p:txBody>
      </p:sp>
    </p:spTree>
    <p:extLst>
      <p:ext uri="{BB962C8B-B14F-4D97-AF65-F5344CB8AC3E}">
        <p14:creationId xmlns:p14="http://schemas.microsoft.com/office/powerpoint/2010/main" val="400447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15</a:t>
            </a:fld>
            <a:endParaRPr lang="en-US"/>
          </a:p>
        </p:txBody>
      </p:sp>
    </p:spTree>
    <p:extLst>
      <p:ext uri="{BB962C8B-B14F-4D97-AF65-F5344CB8AC3E}">
        <p14:creationId xmlns:p14="http://schemas.microsoft.com/office/powerpoint/2010/main" val="4004479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17</a:t>
            </a:fld>
            <a:endParaRPr lang="en-US"/>
          </a:p>
        </p:txBody>
      </p:sp>
    </p:spTree>
    <p:extLst>
      <p:ext uri="{BB962C8B-B14F-4D97-AF65-F5344CB8AC3E}">
        <p14:creationId xmlns:p14="http://schemas.microsoft.com/office/powerpoint/2010/main" val="1286945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18</a:t>
            </a:fld>
            <a:endParaRPr lang="en-US"/>
          </a:p>
        </p:txBody>
      </p:sp>
    </p:spTree>
    <p:extLst>
      <p:ext uri="{BB962C8B-B14F-4D97-AF65-F5344CB8AC3E}">
        <p14:creationId xmlns:p14="http://schemas.microsoft.com/office/powerpoint/2010/main" val="1286945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19</a:t>
            </a:fld>
            <a:endParaRPr lang="en-US"/>
          </a:p>
        </p:txBody>
      </p:sp>
    </p:spTree>
    <p:extLst>
      <p:ext uri="{BB962C8B-B14F-4D97-AF65-F5344CB8AC3E}">
        <p14:creationId xmlns:p14="http://schemas.microsoft.com/office/powerpoint/2010/main" val="643709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20</a:t>
            </a:fld>
            <a:endParaRPr lang="en-US"/>
          </a:p>
        </p:txBody>
      </p:sp>
    </p:spTree>
    <p:extLst>
      <p:ext uri="{BB962C8B-B14F-4D97-AF65-F5344CB8AC3E}">
        <p14:creationId xmlns:p14="http://schemas.microsoft.com/office/powerpoint/2010/main" val="643709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22</a:t>
            </a:fld>
            <a:endParaRPr lang="en-US"/>
          </a:p>
        </p:txBody>
      </p:sp>
    </p:spTree>
    <p:extLst>
      <p:ext uri="{BB962C8B-B14F-4D97-AF65-F5344CB8AC3E}">
        <p14:creationId xmlns:p14="http://schemas.microsoft.com/office/powerpoint/2010/main" val="1110309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23</a:t>
            </a:fld>
            <a:endParaRPr lang="en-US"/>
          </a:p>
        </p:txBody>
      </p:sp>
    </p:spTree>
    <p:extLst>
      <p:ext uri="{BB962C8B-B14F-4D97-AF65-F5344CB8AC3E}">
        <p14:creationId xmlns:p14="http://schemas.microsoft.com/office/powerpoint/2010/main" val="1110309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24</a:t>
            </a:fld>
            <a:endParaRPr lang="en-US"/>
          </a:p>
        </p:txBody>
      </p:sp>
    </p:spTree>
    <p:extLst>
      <p:ext uri="{BB962C8B-B14F-4D97-AF65-F5344CB8AC3E}">
        <p14:creationId xmlns:p14="http://schemas.microsoft.com/office/powerpoint/2010/main" val="372513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2</a:t>
            </a:fld>
            <a:endParaRPr lang="en-US"/>
          </a:p>
        </p:txBody>
      </p:sp>
    </p:spTree>
    <p:extLst>
      <p:ext uri="{BB962C8B-B14F-4D97-AF65-F5344CB8AC3E}">
        <p14:creationId xmlns:p14="http://schemas.microsoft.com/office/powerpoint/2010/main" val="1283934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25</a:t>
            </a:fld>
            <a:endParaRPr lang="en-US"/>
          </a:p>
        </p:txBody>
      </p:sp>
    </p:spTree>
    <p:extLst>
      <p:ext uri="{BB962C8B-B14F-4D97-AF65-F5344CB8AC3E}">
        <p14:creationId xmlns:p14="http://schemas.microsoft.com/office/powerpoint/2010/main" val="4244861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26</a:t>
            </a:fld>
            <a:endParaRPr lang="en-US"/>
          </a:p>
        </p:txBody>
      </p:sp>
    </p:spTree>
    <p:extLst>
      <p:ext uri="{BB962C8B-B14F-4D97-AF65-F5344CB8AC3E}">
        <p14:creationId xmlns:p14="http://schemas.microsoft.com/office/powerpoint/2010/main" val="429053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27</a:t>
            </a:fld>
            <a:endParaRPr lang="en-US"/>
          </a:p>
        </p:txBody>
      </p:sp>
    </p:spTree>
    <p:extLst>
      <p:ext uri="{BB962C8B-B14F-4D97-AF65-F5344CB8AC3E}">
        <p14:creationId xmlns:p14="http://schemas.microsoft.com/office/powerpoint/2010/main" val="57950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28</a:t>
            </a:fld>
            <a:endParaRPr lang="en-US"/>
          </a:p>
        </p:txBody>
      </p:sp>
    </p:spTree>
    <p:extLst>
      <p:ext uri="{BB962C8B-B14F-4D97-AF65-F5344CB8AC3E}">
        <p14:creationId xmlns:p14="http://schemas.microsoft.com/office/powerpoint/2010/main" val="321733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3</a:t>
            </a:fld>
            <a:endParaRPr lang="en-US"/>
          </a:p>
        </p:txBody>
      </p:sp>
    </p:spTree>
    <p:extLst>
      <p:ext uri="{BB962C8B-B14F-4D97-AF65-F5344CB8AC3E}">
        <p14:creationId xmlns:p14="http://schemas.microsoft.com/office/powerpoint/2010/main" val="295466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4</a:t>
            </a:fld>
            <a:endParaRPr lang="en-US"/>
          </a:p>
        </p:txBody>
      </p:sp>
    </p:spTree>
    <p:extLst>
      <p:ext uri="{BB962C8B-B14F-4D97-AF65-F5344CB8AC3E}">
        <p14:creationId xmlns:p14="http://schemas.microsoft.com/office/powerpoint/2010/main" val="29546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6</a:t>
            </a:fld>
            <a:endParaRPr lang="en-US"/>
          </a:p>
        </p:txBody>
      </p:sp>
    </p:spTree>
    <p:extLst>
      <p:ext uri="{BB962C8B-B14F-4D97-AF65-F5344CB8AC3E}">
        <p14:creationId xmlns:p14="http://schemas.microsoft.com/office/powerpoint/2010/main" val="29546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7</a:t>
            </a:fld>
            <a:endParaRPr lang="en-US"/>
          </a:p>
        </p:txBody>
      </p:sp>
    </p:spTree>
    <p:extLst>
      <p:ext uri="{BB962C8B-B14F-4D97-AF65-F5344CB8AC3E}">
        <p14:creationId xmlns:p14="http://schemas.microsoft.com/office/powerpoint/2010/main" val="29546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8</a:t>
            </a:fld>
            <a:endParaRPr lang="en-US"/>
          </a:p>
        </p:txBody>
      </p:sp>
    </p:spTree>
    <p:extLst>
      <p:ext uri="{BB962C8B-B14F-4D97-AF65-F5344CB8AC3E}">
        <p14:creationId xmlns:p14="http://schemas.microsoft.com/office/powerpoint/2010/main" val="295466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10</a:t>
            </a:fld>
            <a:endParaRPr lang="en-US"/>
          </a:p>
        </p:txBody>
      </p:sp>
    </p:spTree>
    <p:extLst>
      <p:ext uri="{BB962C8B-B14F-4D97-AF65-F5344CB8AC3E}">
        <p14:creationId xmlns:p14="http://schemas.microsoft.com/office/powerpoint/2010/main" val="303304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ndParaRPr>
          </a:p>
        </p:txBody>
      </p:sp>
      <p:sp>
        <p:nvSpPr>
          <p:cNvPr id="4" name="Slide Number Placeholder 3"/>
          <p:cNvSpPr>
            <a:spLocks noGrp="1"/>
          </p:cNvSpPr>
          <p:nvPr>
            <p:ph type="sldNum" sz="quarter" idx="10"/>
          </p:nvPr>
        </p:nvSpPr>
        <p:spPr/>
        <p:txBody>
          <a:bodyPr/>
          <a:lstStyle/>
          <a:p>
            <a:fld id="{C42FC161-B3F5-EA48-9114-4D9BE9D74D3C}" type="slidenum">
              <a:rPr lang="en-US" smtClean="0"/>
              <a:t>11</a:t>
            </a:fld>
            <a:endParaRPr lang="en-US"/>
          </a:p>
        </p:txBody>
      </p:sp>
    </p:spTree>
    <p:extLst>
      <p:ext uri="{BB962C8B-B14F-4D97-AF65-F5344CB8AC3E}">
        <p14:creationId xmlns:p14="http://schemas.microsoft.com/office/powerpoint/2010/main" val="685236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2941" y="1950244"/>
            <a:ext cx="5428786" cy="2387600"/>
          </a:xfrm>
        </p:spPr>
        <p:txBody>
          <a:bodyPr anchor="b"/>
          <a:lstStyle>
            <a:lvl1pPr algn="ctr">
              <a:defRPr sz="4500" b="1">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2941" y="4429919"/>
            <a:ext cx="5428786"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3710E5-36D2-264E-A811-73313D90BC9B}"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6CEB6-A2B4-4CDB-8126-E210FBCCC734}" type="slidenum">
              <a:rPr lang="en-US" smtClean="0"/>
              <a:t>‹#›</a:t>
            </a:fld>
            <a:endParaRPr lang="en-US"/>
          </a:p>
        </p:txBody>
      </p:sp>
    </p:spTree>
    <p:extLst>
      <p:ext uri="{BB962C8B-B14F-4D97-AF65-F5344CB8AC3E}">
        <p14:creationId xmlns:p14="http://schemas.microsoft.com/office/powerpoint/2010/main" val="20138849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23710E5-36D2-264E-A811-73313D90BC9B}"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C18F4-458E-8540-9DA3-4E8ED8A894CB}" type="slidenum">
              <a:rPr lang="en-US" smtClean="0"/>
              <a:t>‹#›</a:t>
            </a:fld>
            <a:endParaRPr lang="en-US"/>
          </a:p>
        </p:txBody>
      </p:sp>
    </p:spTree>
    <p:extLst>
      <p:ext uri="{BB962C8B-B14F-4D97-AF65-F5344CB8AC3E}">
        <p14:creationId xmlns:p14="http://schemas.microsoft.com/office/powerpoint/2010/main" val="2003106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3710E5-36D2-264E-A811-73313D90BC9B}"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C18F4-458E-8540-9DA3-4E8ED8A894CB}" type="slidenum">
              <a:rPr lang="en-US" smtClean="0"/>
              <a:t>‹#›</a:t>
            </a:fld>
            <a:endParaRPr lang="en-US"/>
          </a:p>
        </p:txBody>
      </p:sp>
    </p:spTree>
    <p:extLst>
      <p:ext uri="{BB962C8B-B14F-4D97-AF65-F5344CB8AC3E}">
        <p14:creationId xmlns:p14="http://schemas.microsoft.com/office/powerpoint/2010/main" val="2966862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3710E5-36D2-264E-A811-73313D90BC9B}"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C18F4-458E-8540-9DA3-4E8ED8A894CB}" type="slidenum">
              <a:rPr lang="en-US" smtClean="0"/>
              <a:t>‹#›</a:t>
            </a:fld>
            <a:endParaRPr lang="en-US"/>
          </a:p>
        </p:txBody>
      </p:sp>
    </p:spTree>
    <p:extLst>
      <p:ext uri="{BB962C8B-B14F-4D97-AF65-F5344CB8AC3E}">
        <p14:creationId xmlns:p14="http://schemas.microsoft.com/office/powerpoint/2010/main" val="220131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3710E5-36D2-264E-A811-73313D90BC9B}"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C18F4-458E-8540-9DA3-4E8ED8A894CB}" type="slidenum">
              <a:rPr lang="en-US" smtClean="0"/>
              <a:t>‹#›</a:t>
            </a:fld>
            <a:endParaRPr lang="en-US"/>
          </a:p>
        </p:txBody>
      </p:sp>
    </p:spTree>
    <p:extLst>
      <p:ext uri="{BB962C8B-B14F-4D97-AF65-F5344CB8AC3E}">
        <p14:creationId xmlns:p14="http://schemas.microsoft.com/office/powerpoint/2010/main" val="4821070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23710E5-36D2-264E-A811-73313D90BC9B}"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C18F4-458E-8540-9DA3-4E8ED8A894CB}" type="slidenum">
              <a:rPr lang="en-US" smtClean="0"/>
              <a:t>‹#›</a:t>
            </a:fld>
            <a:endParaRPr lang="en-US"/>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38588889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3710E5-36D2-264E-A811-73313D90BC9B}" type="datetimeFigureOut">
              <a:rPr lang="en-US" smtClean="0"/>
              <a:t>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3C18F4-458E-8540-9DA3-4E8ED8A894CB}" type="slidenum">
              <a:rPr lang="en-US" smtClean="0"/>
              <a:t>‹#›</a:t>
            </a:fld>
            <a:endParaRPr lang="en-US"/>
          </a:p>
        </p:txBody>
      </p:sp>
    </p:spTree>
    <p:extLst>
      <p:ext uri="{BB962C8B-B14F-4D97-AF65-F5344CB8AC3E}">
        <p14:creationId xmlns:p14="http://schemas.microsoft.com/office/powerpoint/2010/main" val="127504186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6" r:id="rId3"/>
    <p:sldLayoutId id="2147483707" r:id="rId4"/>
    <p:sldLayoutId id="2147483708" r:id="rId5"/>
    <p:sldLayoutId id="2147483714"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ICT </a:t>
            </a:r>
            <a:r>
              <a:rPr lang="en-US" dirty="0" smtClean="0"/>
              <a:t>Gaming</a:t>
            </a:r>
            <a:br>
              <a:rPr lang="en-US" dirty="0" smtClean="0"/>
            </a:br>
            <a:r>
              <a:rPr lang="en-US" dirty="0" smtClean="0"/>
              <a:t>Lesson </a:t>
            </a:r>
            <a:r>
              <a:rPr lang="en-US" dirty="0"/>
              <a:t>3</a:t>
            </a:r>
          </a:p>
        </p:txBody>
      </p:sp>
    </p:spTree>
    <p:extLst>
      <p:ext uri="{BB962C8B-B14F-4D97-AF65-F5344CB8AC3E}">
        <p14:creationId xmlns:p14="http://schemas.microsoft.com/office/powerpoint/2010/main" val="4066637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t>
            </a:r>
            <a:r>
              <a:rPr lang="en-US" dirty="0"/>
              <a:t>Operators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l="13888" t="15592" r="13461" b="55030"/>
          <a:stretch/>
        </p:blipFill>
        <p:spPr>
          <a:xfrm>
            <a:off x="668465" y="2327087"/>
            <a:ext cx="3303182" cy="126111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l="14426" t="60669" r="34593" b="1"/>
          <a:stretch/>
        </p:blipFill>
        <p:spPr>
          <a:xfrm>
            <a:off x="4878958" y="2331717"/>
            <a:ext cx="2317898" cy="1688280"/>
          </a:xfrm>
          <a:prstGeom prst="rect">
            <a:avLst/>
          </a:prstGeom>
        </p:spPr>
      </p:pic>
      <p:sp>
        <p:nvSpPr>
          <p:cNvPr id="3" name="TextBox 2"/>
          <p:cNvSpPr txBox="1"/>
          <p:nvPr/>
        </p:nvSpPr>
        <p:spPr>
          <a:xfrm>
            <a:off x="628649" y="3893268"/>
            <a:ext cx="3581843" cy="1477328"/>
          </a:xfrm>
          <a:prstGeom prst="rect">
            <a:avLst/>
          </a:prstGeom>
          <a:noFill/>
        </p:spPr>
        <p:txBody>
          <a:bodyPr wrap="square" rtlCol="0">
            <a:spAutoFit/>
          </a:bodyPr>
          <a:lstStyle/>
          <a:p>
            <a:r>
              <a:rPr lang="en-US" b="1" dirty="0"/>
              <a:t>Conditional Boolean</a:t>
            </a:r>
          </a:p>
          <a:p>
            <a:r>
              <a:rPr lang="en-US" dirty="0"/>
              <a:t>The code looks for “peanuts”</a:t>
            </a:r>
          </a:p>
          <a:p>
            <a:r>
              <a:rPr lang="en-US" dirty="0"/>
              <a:t>If word exists, Condition is (=) </a:t>
            </a:r>
            <a:r>
              <a:rPr lang="en-US" i="1" dirty="0"/>
              <a:t>True</a:t>
            </a:r>
          </a:p>
          <a:p>
            <a:r>
              <a:rPr lang="en-US" dirty="0"/>
              <a:t>If word does not exist (Else), Condition is (=) </a:t>
            </a:r>
            <a:r>
              <a:rPr lang="en-US" i="1" dirty="0"/>
              <a:t>False</a:t>
            </a:r>
          </a:p>
        </p:txBody>
      </p:sp>
      <p:sp>
        <p:nvSpPr>
          <p:cNvPr id="4" name="TextBox 3"/>
          <p:cNvSpPr txBox="1"/>
          <p:nvPr/>
        </p:nvSpPr>
        <p:spPr>
          <a:xfrm>
            <a:off x="4781316" y="4170267"/>
            <a:ext cx="3634740" cy="1200329"/>
          </a:xfrm>
          <a:prstGeom prst="rect">
            <a:avLst/>
          </a:prstGeom>
          <a:noFill/>
        </p:spPr>
        <p:txBody>
          <a:bodyPr wrap="square" rtlCol="0">
            <a:spAutoFit/>
          </a:bodyPr>
          <a:lstStyle/>
          <a:p>
            <a:r>
              <a:rPr lang="en-US" b="1" dirty="0"/>
              <a:t>Comparative Boolean</a:t>
            </a:r>
          </a:p>
          <a:p>
            <a:r>
              <a:rPr lang="en-US" dirty="0"/>
              <a:t>If the code finds a “Yes”, then the code will make the statement.</a:t>
            </a:r>
          </a:p>
        </p:txBody>
      </p:sp>
    </p:spTree>
    <p:extLst>
      <p:ext uri="{BB962C8B-B14F-4D97-AF65-F5344CB8AC3E}">
        <p14:creationId xmlns:p14="http://schemas.microsoft.com/office/powerpoint/2010/main" val="736941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&amp; Objects</a:t>
            </a:r>
            <a:endParaRPr lang="en-US" dirty="0"/>
          </a:p>
        </p:txBody>
      </p:sp>
      <p:sp>
        <p:nvSpPr>
          <p:cNvPr id="3" name="Content Placeholder 2"/>
          <p:cNvSpPr>
            <a:spLocks noGrp="1"/>
          </p:cNvSpPr>
          <p:nvPr>
            <p:ph idx="1"/>
          </p:nvPr>
        </p:nvSpPr>
        <p:spPr>
          <a:xfrm>
            <a:off x="628650" y="1690689"/>
            <a:ext cx="3425899" cy="4486274"/>
          </a:xfrm>
        </p:spPr>
        <p:txBody>
          <a:bodyPr>
            <a:normAutofit/>
          </a:bodyPr>
          <a:lstStyle/>
          <a:p>
            <a:pPr lvl="0"/>
            <a:r>
              <a:rPr lang="en-US" sz="1900" dirty="0" smtClean="0">
                <a:solidFill>
                  <a:srgbClr val="000000"/>
                </a:solidFill>
              </a:rPr>
              <a:t>A </a:t>
            </a:r>
            <a:r>
              <a:rPr lang="en-US" sz="1900" dirty="0">
                <a:solidFill>
                  <a:srgbClr val="000000"/>
                </a:solidFill>
              </a:rPr>
              <a:t>class is a definition or blueprint used to create a particular type of object.</a:t>
            </a:r>
          </a:p>
          <a:p>
            <a:pPr lvl="0"/>
            <a:r>
              <a:rPr lang="en-US" sz="1900" b="1" i="1" dirty="0">
                <a:solidFill>
                  <a:srgbClr val="000000"/>
                </a:solidFill>
              </a:rPr>
              <a:t>A class provides a detailed description of the object's characteristics (such as that the object should include a size and a color), and it specifies what can be done with the object (its functions)</a:t>
            </a:r>
            <a:r>
              <a:rPr lang="en-US" sz="1900" b="1" i="1" dirty="0" smtClean="0">
                <a:solidFill>
                  <a:srgbClr val="000000"/>
                </a:solidFill>
              </a:rPr>
              <a:t>.</a:t>
            </a:r>
            <a:endParaRPr lang="en-US" sz="1900" b="1" i="1" dirty="0">
              <a:solidFill>
                <a:srgbClr val="000000"/>
              </a:solidFill>
            </a:endParaRPr>
          </a:p>
        </p:txBody>
      </p:sp>
      <p:sp>
        <p:nvSpPr>
          <p:cNvPr id="7" name="Rectangle 2"/>
          <p:cNvSpPr>
            <a:spLocks noChangeArrowheads="1"/>
          </p:cNvSpPr>
          <p:nvPr/>
        </p:nvSpPr>
        <p:spPr bwMode="auto">
          <a:xfrm flipV="1">
            <a:off x="203200" y="4521199"/>
            <a:ext cx="6795541"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4479999" y="5756275"/>
            <a:ext cx="4345024" cy="369332"/>
          </a:xfrm>
          <a:prstGeom prst="rect">
            <a:avLst/>
          </a:prstGeom>
        </p:spPr>
        <p:txBody>
          <a:bodyPr wrap="square" rtlCol="0">
            <a:spAutoFit/>
          </a:bodyPr>
          <a:lstStyle/>
          <a:p>
            <a:pPr algn="ctr"/>
            <a:r>
              <a:rPr lang="en-US" dirty="0">
                <a:solidFill>
                  <a:srgbClr val="000000"/>
                </a:solidFill>
              </a:rPr>
              <a:t>Characters in a game are a class of "Objects"</a:t>
            </a:r>
          </a:p>
        </p:txBody>
      </p:sp>
      <p:pic>
        <p:nvPicPr>
          <p:cNvPr id="5122"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3160" t="1056" r="6628" b="5278"/>
          <a:stretch/>
        </p:blipFill>
        <p:spPr bwMode="auto">
          <a:xfrm>
            <a:off x="4204992" y="2031207"/>
            <a:ext cx="462003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58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&amp; Instances</a:t>
            </a:r>
            <a:endParaRPr lang="en-US" dirty="0"/>
          </a:p>
        </p:txBody>
      </p:sp>
      <p:sp>
        <p:nvSpPr>
          <p:cNvPr id="3" name="Content Placeholder 2"/>
          <p:cNvSpPr>
            <a:spLocks noGrp="1"/>
          </p:cNvSpPr>
          <p:nvPr>
            <p:ph idx="1"/>
          </p:nvPr>
        </p:nvSpPr>
        <p:spPr>
          <a:xfrm>
            <a:off x="628650" y="1690689"/>
            <a:ext cx="3525136" cy="4351338"/>
          </a:xfrm>
        </p:spPr>
        <p:txBody>
          <a:bodyPr>
            <a:noAutofit/>
          </a:bodyPr>
          <a:lstStyle/>
          <a:p>
            <a:pPr lvl="0"/>
            <a:r>
              <a:rPr lang="en-US" sz="2000" b="1" dirty="0" smtClean="0">
                <a:solidFill>
                  <a:srgbClr val="000000"/>
                </a:solidFill>
              </a:rPr>
              <a:t>Properties </a:t>
            </a:r>
            <a:r>
              <a:rPr lang="en-US" sz="2000" dirty="0" smtClean="0">
                <a:solidFill>
                  <a:srgbClr val="000000"/>
                </a:solidFill>
              </a:rPr>
              <a:t>are the various characteristics of an object, such as </a:t>
            </a:r>
            <a:r>
              <a:rPr lang="en-US" sz="2000" i="1" dirty="0" smtClean="0">
                <a:solidFill>
                  <a:srgbClr val="000000"/>
                </a:solidFill>
              </a:rPr>
              <a:t>size</a:t>
            </a:r>
            <a:r>
              <a:rPr lang="en-US" sz="2000" dirty="0" smtClean="0">
                <a:solidFill>
                  <a:srgbClr val="000000"/>
                </a:solidFill>
              </a:rPr>
              <a:t>, </a:t>
            </a:r>
            <a:r>
              <a:rPr lang="en-US" sz="2000" i="1" dirty="0" smtClean="0">
                <a:solidFill>
                  <a:srgbClr val="000000"/>
                </a:solidFill>
              </a:rPr>
              <a:t>color</a:t>
            </a:r>
            <a:r>
              <a:rPr lang="en-US" sz="2000" dirty="0" smtClean="0">
                <a:solidFill>
                  <a:srgbClr val="000000"/>
                </a:solidFill>
              </a:rPr>
              <a:t> and </a:t>
            </a:r>
            <a:r>
              <a:rPr lang="en-US" sz="2000" i="1" dirty="0" smtClean="0">
                <a:solidFill>
                  <a:srgbClr val="000000"/>
                </a:solidFill>
              </a:rPr>
              <a:t>type</a:t>
            </a:r>
            <a:r>
              <a:rPr lang="en-US" sz="2000" dirty="0" smtClean="0">
                <a:solidFill>
                  <a:srgbClr val="000000"/>
                </a:solidFill>
              </a:rPr>
              <a:t>.</a:t>
            </a:r>
          </a:p>
          <a:p>
            <a:pPr lvl="0"/>
            <a:r>
              <a:rPr lang="en-US" sz="2000" dirty="0" smtClean="0">
                <a:solidFill>
                  <a:srgbClr val="000000"/>
                </a:solidFill>
              </a:rPr>
              <a:t>Each object created using the class contains the same properties, but the values of the properties may be different.</a:t>
            </a:r>
          </a:p>
        </p:txBody>
      </p:sp>
      <p:sp>
        <p:nvSpPr>
          <p:cNvPr id="5" name="Text Placeholder 4"/>
          <p:cNvSpPr>
            <a:spLocks noGrp="1"/>
          </p:cNvSpPr>
          <p:nvPr>
            <p:ph sz="half" idx="4294967295"/>
          </p:nvPr>
        </p:nvSpPr>
        <p:spPr>
          <a:xfrm>
            <a:off x="4535019" y="1690689"/>
            <a:ext cx="3886200" cy="4351338"/>
          </a:xfrm>
        </p:spPr>
        <p:txBody>
          <a:bodyPr>
            <a:normAutofit/>
          </a:bodyPr>
          <a:lstStyle/>
          <a:p>
            <a:pPr lvl="0"/>
            <a:r>
              <a:rPr lang="en-US" dirty="0">
                <a:solidFill>
                  <a:srgbClr val="000000"/>
                </a:solidFill>
              </a:rPr>
              <a:t>When a class is used to build an object, the object is called an </a:t>
            </a:r>
            <a:r>
              <a:rPr lang="en-US" b="1" dirty="0">
                <a:solidFill>
                  <a:srgbClr val="000000"/>
                </a:solidFill>
              </a:rPr>
              <a:t>instance</a:t>
            </a:r>
            <a:r>
              <a:rPr lang="en-US" dirty="0">
                <a:solidFill>
                  <a:srgbClr val="000000"/>
                </a:solidFill>
              </a:rPr>
              <a:t> of the class. </a:t>
            </a:r>
            <a:endParaRPr lang="en-US" dirty="0" smtClean="0">
              <a:solidFill>
                <a:srgbClr val="000000"/>
              </a:solidFill>
            </a:endParaRPr>
          </a:p>
          <a:p>
            <a:pPr lvl="0"/>
            <a:r>
              <a:rPr lang="en-US" dirty="0" smtClean="0">
                <a:solidFill>
                  <a:srgbClr val="000000"/>
                </a:solidFill>
              </a:rPr>
              <a:t>Multiple </a:t>
            </a:r>
            <a:r>
              <a:rPr lang="en-US" dirty="0">
                <a:solidFill>
                  <a:srgbClr val="000000"/>
                </a:solidFill>
              </a:rPr>
              <a:t>objects (or instances) can be created using the same class. </a:t>
            </a:r>
            <a:endParaRPr lang="en-US" dirty="0" smtClean="0">
              <a:solidFill>
                <a:srgbClr val="000000"/>
              </a:solidFill>
            </a:endParaRPr>
          </a:p>
          <a:p>
            <a:r>
              <a:rPr lang="en-US" b="1" dirty="0">
                <a:solidFill>
                  <a:srgbClr val="000000"/>
                </a:solidFill>
              </a:rPr>
              <a:t>Sprites</a:t>
            </a:r>
            <a:r>
              <a:rPr lang="en-US" dirty="0">
                <a:solidFill>
                  <a:srgbClr val="000000"/>
                </a:solidFill>
              </a:rPr>
              <a:t> are objects that can be cloned to create separate and varied instances of the sprite. The clone will inherit the scripts, costumes, sounds and properties of the parent sprite, but can be modified separately.</a:t>
            </a:r>
          </a:p>
          <a:p>
            <a:pPr lvl="0"/>
            <a:endParaRPr lang="en-US" dirty="0">
              <a:solidFill>
                <a:srgbClr val="000000"/>
              </a:solidFill>
            </a:endParaRPr>
          </a:p>
        </p:txBody>
      </p:sp>
      <p:sp>
        <p:nvSpPr>
          <p:cNvPr id="7" name="Rectangle 2"/>
          <p:cNvSpPr>
            <a:spLocks noChangeArrowheads="1"/>
          </p:cNvSpPr>
          <p:nvPr/>
        </p:nvSpPr>
        <p:spPr bwMode="auto">
          <a:xfrm flipV="1">
            <a:off x="203200" y="4521199"/>
            <a:ext cx="6795541"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4523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 &amp; Objects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69014581"/>
              </p:ext>
            </p:extLst>
          </p:nvPr>
        </p:nvGraphicFramePr>
        <p:xfrm>
          <a:off x="511144" y="1990066"/>
          <a:ext cx="8121712" cy="4374534"/>
        </p:xfrm>
        <a:graphic>
          <a:graphicData uri="http://schemas.openxmlformats.org/presentationml/2006/ole">
            <mc:AlternateContent xmlns:mc="http://schemas.openxmlformats.org/markup-compatibility/2006">
              <mc:Choice xmlns:v="urn:schemas-microsoft-com:vml" Requires="v">
                <p:oleObj spid="_x0000_s1041" name="Document" r:id="rId4" imgW="6083300" imgH="3276600" progId="Word.Document.12">
                  <p:embed/>
                </p:oleObj>
              </mc:Choice>
              <mc:Fallback>
                <p:oleObj name="Document" r:id="rId4" imgW="6083300" imgH="3276600" progId="Word.Document.12">
                  <p:embed/>
                  <p:pic>
                    <p:nvPicPr>
                      <p:cNvPr id="0" name=""/>
                      <p:cNvPicPr/>
                      <p:nvPr/>
                    </p:nvPicPr>
                    <p:blipFill>
                      <a:blip r:embed="rId5"/>
                      <a:stretch>
                        <a:fillRect/>
                      </a:stretch>
                    </p:blipFill>
                    <p:spPr>
                      <a:xfrm>
                        <a:off x="511144" y="1990066"/>
                        <a:ext cx="8121712" cy="4374534"/>
                      </a:xfrm>
                      <a:prstGeom prst="rect">
                        <a:avLst/>
                      </a:prstGeom>
                    </p:spPr>
                  </p:pic>
                </p:oleObj>
              </mc:Fallback>
            </mc:AlternateContent>
          </a:graphicData>
        </a:graphic>
      </p:graphicFrame>
    </p:spTree>
    <p:extLst>
      <p:ext uri="{BB962C8B-B14F-4D97-AF65-F5344CB8AC3E}">
        <p14:creationId xmlns:p14="http://schemas.microsoft.com/office/powerpoint/2010/main" val="4161281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 Methods </a:t>
            </a:r>
            <a:r>
              <a:rPr lang="en-US" dirty="0"/>
              <a:t>&amp; Functions</a:t>
            </a:r>
          </a:p>
        </p:txBody>
      </p:sp>
      <p:sp>
        <p:nvSpPr>
          <p:cNvPr id="4" name="Content Placeholder 3"/>
          <p:cNvSpPr>
            <a:spLocks noGrp="1"/>
          </p:cNvSpPr>
          <p:nvPr>
            <p:ph idx="1"/>
          </p:nvPr>
        </p:nvSpPr>
        <p:spPr>
          <a:xfrm>
            <a:off x="628650" y="1690689"/>
            <a:ext cx="7886700" cy="4486274"/>
          </a:xfrm>
        </p:spPr>
        <p:txBody>
          <a:bodyPr>
            <a:normAutofit/>
          </a:bodyPr>
          <a:lstStyle/>
          <a:p>
            <a:pPr marL="0" indent="0">
              <a:buNone/>
            </a:pPr>
            <a:r>
              <a:rPr lang="en-US" sz="2400" b="1" dirty="0" smtClean="0"/>
              <a:t>Functions</a:t>
            </a:r>
          </a:p>
          <a:p>
            <a:r>
              <a:rPr lang="en-US" sz="2400" b="1" dirty="0" smtClean="0">
                <a:solidFill>
                  <a:srgbClr val="000000"/>
                </a:solidFill>
              </a:rPr>
              <a:t>Functions</a:t>
            </a:r>
            <a:r>
              <a:rPr lang="en-US" sz="2400" dirty="0" smtClean="0">
                <a:solidFill>
                  <a:srgbClr val="000000"/>
                </a:solidFill>
              </a:rPr>
              <a:t> </a:t>
            </a:r>
            <a:r>
              <a:rPr lang="en-US" sz="2400" dirty="0">
                <a:solidFill>
                  <a:srgbClr val="000000"/>
                </a:solidFill>
              </a:rPr>
              <a:t>are actions that a class can do; but, are </a:t>
            </a:r>
            <a:r>
              <a:rPr lang="en-US" sz="2400" dirty="0" smtClean="0">
                <a:solidFill>
                  <a:srgbClr val="000000"/>
                </a:solidFill>
              </a:rPr>
              <a:t>NOT </a:t>
            </a:r>
            <a:r>
              <a:rPr lang="en-US" sz="2400" dirty="0">
                <a:solidFill>
                  <a:srgbClr val="000000"/>
                </a:solidFill>
              </a:rPr>
              <a:t>part of the class description. </a:t>
            </a:r>
            <a:endParaRPr lang="en-US" sz="2400" dirty="0" smtClean="0">
              <a:solidFill>
                <a:srgbClr val="000000"/>
              </a:solidFill>
            </a:endParaRPr>
          </a:p>
          <a:p>
            <a:r>
              <a:rPr lang="en-US" sz="2400" dirty="0" smtClean="0">
                <a:solidFill>
                  <a:srgbClr val="000000"/>
                </a:solidFill>
              </a:rPr>
              <a:t>Functions </a:t>
            </a:r>
            <a:r>
              <a:rPr lang="en-US" sz="2400" dirty="0">
                <a:solidFill>
                  <a:srgbClr val="000000"/>
                </a:solidFill>
              </a:rPr>
              <a:t>are </a:t>
            </a:r>
            <a:r>
              <a:rPr lang="en-US" sz="2400" b="1" dirty="0">
                <a:solidFill>
                  <a:srgbClr val="000000"/>
                </a:solidFill>
              </a:rPr>
              <a:t>named units </a:t>
            </a:r>
            <a:r>
              <a:rPr lang="en-US" sz="2400" dirty="0">
                <a:solidFill>
                  <a:srgbClr val="000000"/>
                </a:solidFill>
              </a:rPr>
              <a:t>of code that perform a task or cause an action to take place. </a:t>
            </a:r>
            <a:endParaRPr lang="en-US" sz="2400" dirty="0" smtClean="0">
              <a:solidFill>
                <a:srgbClr val="000000"/>
              </a:solidFill>
            </a:endParaRPr>
          </a:p>
          <a:p>
            <a:r>
              <a:rPr lang="en-US" sz="2400" dirty="0">
                <a:solidFill>
                  <a:srgbClr val="000000"/>
                </a:solidFill>
              </a:rPr>
              <a:t>A </a:t>
            </a:r>
            <a:r>
              <a:rPr lang="en-US" sz="2400" b="1" dirty="0">
                <a:solidFill>
                  <a:srgbClr val="000000"/>
                </a:solidFill>
              </a:rPr>
              <a:t>function</a:t>
            </a:r>
            <a:r>
              <a:rPr lang="en-US" sz="2400" dirty="0">
                <a:solidFill>
                  <a:srgbClr val="000000"/>
                </a:solidFill>
              </a:rPr>
              <a:t> is called upon or executed by a descriptive name, such as "move forward" or "jump up.</a:t>
            </a:r>
            <a:r>
              <a:rPr lang="en-US" sz="2400" dirty="0" smtClean="0">
                <a:solidFill>
                  <a:srgbClr val="000000"/>
                </a:solidFill>
              </a:rPr>
              <a:t>”</a:t>
            </a:r>
            <a:endParaRPr lang="en-US" sz="2400" dirty="0">
              <a:solidFill>
                <a:srgbClr val="000000"/>
              </a:solidFill>
            </a:endParaRPr>
          </a:p>
        </p:txBody>
      </p:sp>
      <p:sp>
        <p:nvSpPr>
          <p:cNvPr id="7" name="Rectangle 2"/>
          <p:cNvSpPr>
            <a:spLocks noChangeArrowheads="1"/>
          </p:cNvSpPr>
          <p:nvPr/>
        </p:nvSpPr>
        <p:spPr bwMode="auto">
          <a:xfrm flipV="1">
            <a:off x="203200" y="4521199"/>
            <a:ext cx="6795541"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0130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 Methods </a:t>
            </a:r>
            <a:r>
              <a:rPr lang="en-US" dirty="0"/>
              <a:t>&amp; Functions</a:t>
            </a:r>
          </a:p>
        </p:txBody>
      </p:sp>
      <p:sp>
        <p:nvSpPr>
          <p:cNvPr id="8" name="Content Placeholder 7"/>
          <p:cNvSpPr>
            <a:spLocks noGrp="1"/>
          </p:cNvSpPr>
          <p:nvPr>
            <p:ph idx="1"/>
          </p:nvPr>
        </p:nvSpPr>
        <p:spPr/>
        <p:txBody>
          <a:bodyPr>
            <a:noAutofit/>
          </a:bodyPr>
          <a:lstStyle/>
          <a:p>
            <a:r>
              <a:rPr lang="en-US" sz="2400" dirty="0">
                <a:solidFill>
                  <a:srgbClr val="000000"/>
                </a:solidFill>
              </a:rPr>
              <a:t>Actions that an </a:t>
            </a:r>
            <a:r>
              <a:rPr lang="en-US" sz="2400" i="1" dirty="0">
                <a:solidFill>
                  <a:srgbClr val="000000"/>
                </a:solidFill>
              </a:rPr>
              <a:t>object</a:t>
            </a:r>
            <a:r>
              <a:rPr lang="en-US" sz="2400" dirty="0">
                <a:solidFill>
                  <a:srgbClr val="000000"/>
                </a:solidFill>
              </a:rPr>
              <a:t> can perform </a:t>
            </a:r>
            <a:r>
              <a:rPr lang="en-US" sz="2400" b="1" dirty="0">
                <a:solidFill>
                  <a:srgbClr val="000000"/>
                </a:solidFill>
              </a:rPr>
              <a:t>and</a:t>
            </a:r>
            <a:r>
              <a:rPr lang="en-US" sz="2400" dirty="0">
                <a:solidFill>
                  <a:srgbClr val="000000"/>
                </a:solidFill>
              </a:rPr>
              <a:t> are a part of the object’s </a:t>
            </a:r>
            <a:r>
              <a:rPr lang="en-US" sz="2400" i="1" dirty="0">
                <a:solidFill>
                  <a:srgbClr val="000000"/>
                </a:solidFill>
              </a:rPr>
              <a:t>description</a:t>
            </a:r>
            <a:r>
              <a:rPr lang="en-US" sz="2400" dirty="0">
                <a:solidFill>
                  <a:srgbClr val="000000"/>
                </a:solidFill>
              </a:rPr>
              <a:t> (such as move, rotate or jump) are called </a:t>
            </a:r>
            <a:r>
              <a:rPr lang="en-US" sz="2400" b="1" dirty="0">
                <a:solidFill>
                  <a:srgbClr val="000000"/>
                </a:solidFill>
              </a:rPr>
              <a:t>methods</a:t>
            </a:r>
            <a:r>
              <a:rPr lang="en-US" sz="2400" dirty="0">
                <a:solidFill>
                  <a:srgbClr val="000000"/>
                </a:solidFill>
              </a:rPr>
              <a:t> in programming. </a:t>
            </a:r>
            <a:endParaRPr lang="en-US" sz="2400" dirty="0" smtClean="0">
              <a:solidFill>
                <a:srgbClr val="000000"/>
              </a:solidFill>
            </a:endParaRPr>
          </a:p>
          <a:p>
            <a:r>
              <a:rPr lang="en-US" sz="2400" dirty="0">
                <a:solidFill>
                  <a:srgbClr val="000000"/>
                </a:solidFill>
              </a:rPr>
              <a:t>A method is a function of a class – in other words, it is actions the class can perform and is part of how the class is defined</a:t>
            </a:r>
            <a:r>
              <a:rPr lang="en-US" sz="2400" dirty="0" smtClean="0">
                <a:solidFill>
                  <a:srgbClr val="000000"/>
                </a:solidFill>
              </a:rPr>
              <a:t>.</a:t>
            </a:r>
          </a:p>
          <a:p>
            <a:r>
              <a:rPr lang="en-US" sz="2400" i="1" dirty="0" smtClean="0">
                <a:solidFill>
                  <a:srgbClr val="000000"/>
                </a:solidFill>
              </a:rPr>
              <a:t>The </a:t>
            </a:r>
            <a:r>
              <a:rPr lang="en-US" sz="2400" b="1" i="1" dirty="0">
                <a:solidFill>
                  <a:srgbClr val="000000"/>
                </a:solidFill>
              </a:rPr>
              <a:t>methods</a:t>
            </a:r>
            <a:r>
              <a:rPr lang="en-US" sz="2400" i="1" dirty="0">
                <a:solidFill>
                  <a:srgbClr val="000000"/>
                </a:solidFill>
              </a:rPr>
              <a:t> that can be applied to the football object in a game program might be to </a:t>
            </a:r>
            <a:r>
              <a:rPr lang="en-US" sz="2400" b="1" i="1" dirty="0">
                <a:solidFill>
                  <a:srgbClr val="000000"/>
                </a:solidFill>
              </a:rPr>
              <a:t>bounce off walls</a:t>
            </a:r>
            <a:r>
              <a:rPr lang="en-US" sz="2400" i="1" dirty="0">
                <a:solidFill>
                  <a:srgbClr val="000000"/>
                </a:solidFill>
              </a:rPr>
              <a:t>, </a:t>
            </a:r>
            <a:r>
              <a:rPr lang="en-US" sz="2400" b="1" i="1" dirty="0">
                <a:solidFill>
                  <a:srgbClr val="000000"/>
                </a:solidFill>
              </a:rPr>
              <a:t>speed when thrown</a:t>
            </a:r>
            <a:r>
              <a:rPr lang="en-US" sz="2400" i="1" dirty="0">
                <a:solidFill>
                  <a:srgbClr val="000000"/>
                </a:solidFill>
              </a:rPr>
              <a:t>, or </a:t>
            </a:r>
            <a:r>
              <a:rPr lang="en-US" sz="2400" b="1" i="1" dirty="0">
                <a:solidFill>
                  <a:srgbClr val="000000"/>
                </a:solidFill>
              </a:rPr>
              <a:t>move up </a:t>
            </a:r>
            <a:r>
              <a:rPr lang="en-US" sz="2400" i="1" dirty="0">
                <a:solidFill>
                  <a:srgbClr val="000000"/>
                </a:solidFill>
              </a:rPr>
              <a:t>or </a:t>
            </a:r>
            <a:r>
              <a:rPr lang="en-US" sz="2400" b="1" i="1" dirty="0">
                <a:solidFill>
                  <a:srgbClr val="000000"/>
                </a:solidFill>
              </a:rPr>
              <a:t>down</a:t>
            </a:r>
            <a:r>
              <a:rPr lang="en-US" sz="2400" i="1" dirty="0">
                <a:solidFill>
                  <a:srgbClr val="000000"/>
                </a:solidFill>
              </a:rPr>
              <a:t> when the keyboard arrows are </a:t>
            </a:r>
            <a:r>
              <a:rPr lang="en-US" sz="2400" i="1" dirty="0" smtClean="0">
                <a:solidFill>
                  <a:srgbClr val="000000"/>
                </a:solidFill>
              </a:rPr>
              <a:t>pressed</a:t>
            </a:r>
            <a:r>
              <a:rPr lang="en-US" sz="2400" dirty="0" smtClean="0">
                <a:solidFill>
                  <a:srgbClr val="000000"/>
                </a:solidFill>
              </a:rPr>
              <a:t>.</a:t>
            </a:r>
            <a:endParaRPr lang="en-US" sz="2400" dirty="0">
              <a:solidFill>
                <a:srgbClr val="000000"/>
              </a:solidFill>
            </a:endParaRPr>
          </a:p>
        </p:txBody>
      </p:sp>
      <p:sp>
        <p:nvSpPr>
          <p:cNvPr id="6" name="Text Placeholder 5"/>
          <p:cNvSpPr>
            <a:spLocks noGrp="1"/>
          </p:cNvSpPr>
          <p:nvPr>
            <p:ph type="body" sz="half" idx="4294967295"/>
          </p:nvPr>
        </p:nvSpPr>
        <p:spPr>
          <a:xfrm>
            <a:off x="0" y="1130300"/>
            <a:ext cx="7559675" cy="774700"/>
          </a:xfrm>
        </p:spPr>
        <p:txBody>
          <a:bodyPr/>
          <a:lstStyle/>
          <a:p>
            <a:r>
              <a:rPr lang="en-US" dirty="0" smtClean="0"/>
              <a:t>Method</a:t>
            </a:r>
            <a:endParaRPr lang="en-US" dirty="0"/>
          </a:p>
        </p:txBody>
      </p:sp>
      <p:sp>
        <p:nvSpPr>
          <p:cNvPr id="7" name="Rectangle 2"/>
          <p:cNvSpPr>
            <a:spLocks noChangeArrowheads="1"/>
          </p:cNvSpPr>
          <p:nvPr/>
        </p:nvSpPr>
        <p:spPr bwMode="auto">
          <a:xfrm flipV="1">
            <a:off x="203200" y="4521199"/>
            <a:ext cx="6795541"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11074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 Methods </a:t>
            </a:r>
            <a:r>
              <a:rPr lang="en-US" dirty="0"/>
              <a:t>&amp;</a:t>
            </a:r>
            <a:r>
              <a:rPr lang="en-US" dirty="0" smtClean="0"/>
              <a:t> Functions</a:t>
            </a:r>
            <a:endParaRPr lang="en-US" dirty="0"/>
          </a:p>
        </p:txBody>
      </p:sp>
      <p:sp>
        <p:nvSpPr>
          <p:cNvPr id="3" name="Content Placeholder 2"/>
          <p:cNvSpPr>
            <a:spLocks noGrp="1"/>
          </p:cNvSpPr>
          <p:nvPr>
            <p:ph idx="1"/>
          </p:nvPr>
        </p:nvSpPr>
        <p:spPr>
          <a:xfrm>
            <a:off x="628650" y="1690689"/>
            <a:ext cx="7886700" cy="4486274"/>
          </a:xfrm>
        </p:spPr>
        <p:txBody>
          <a:bodyPr/>
          <a:lstStyle/>
          <a:p>
            <a:r>
              <a:rPr lang="en-US" dirty="0">
                <a:solidFill>
                  <a:srgbClr val="000000"/>
                </a:solidFill>
              </a:rPr>
              <a:t>Each object created using the class shares the same methods (functions) as all the other objects created from the same class. </a:t>
            </a:r>
          </a:p>
          <a:p>
            <a:r>
              <a:rPr lang="en-US" dirty="0">
                <a:solidFill>
                  <a:srgbClr val="000000"/>
                </a:solidFill>
              </a:rPr>
              <a:t>That is, all objects in a class can do the same things, such as bounce off walls or speed when thrown</a:t>
            </a:r>
            <a:r>
              <a:rPr lang="en-US" dirty="0" smtClean="0">
                <a:solidFill>
                  <a:srgbClr val="000000"/>
                </a:solidFill>
              </a:rPr>
              <a:t>.</a:t>
            </a:r>
          </a:p>
          <a:p>
            <a:r>
              <a:rPr lang="en-US" b="1" dirty="0">
                <a:solidFill>
                  <a:srgbClr val="000000"/>
                </a:solidFill>
              </a:rPr>
              <a:t>Methods and functions are ONLY applied to a class</a:t>
            </a:r>
            <a:r>
              <a:rPr lang="en-US" b="1" dirty="0" smtClean="0">
                <a:solidFill>
                  <a:srgbClr val="000000"/>
                </a:solidFill>
              </a:rPr>
              <a:t>.</a:t>
            </a:r>
            <a:endParaRPr lang="en-US" dirty="0">
              <a:solidFill>
                <a:srgbClr val="000000"/>
              </a:solidFill>
            </a:endParaRPr>
          </a:p>
          <a:p>
            <a:endParaRPr lang="en-US" dirty="0"/>
          </a:p>
        </p:txBody>
      </p:sp>
    </p:spTree>
    <p:extLst>
      <p:ext uri="{BB962C8B-B14F-4D97-AF65-F5344CB8AC3E}">
        <p14:creationId xmlns:p14="http://schemas.microsoft.com/office/powerpoint/2010/main" val="2146526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a:t>
            </a:r>
            <a:r>
              <a:rPr lang="en-US" dirty="0"/>
              <a:t>&amp; Parameters</a:t>
            </a:r>
          </a:p>
        </p:txBody>
      </p:sp>
      <p:sp>
        <p:nvSpPr>
          <p:cNvPr id="4" name="Content Placeholder 3"/>
          <p:cNvSpPr>
            <a:spLocks noGrp="1"/>
          </p:cNvSpPr>
          <p:nvPr>
            <p:ph idx="1"/>
          </p:nvPr>
        </p:nvSpPr>
        <p:spPr>
          <a:xfrm>
            <a:off x="628650" y="1690689"/>
            <a:ext cx="7886700" cy="4486274"/>
          </a:xfrm>
        </p:spPr>
        <p:txBody>
          <a:bodyPr>
            <a:normAutofit/>
          </a:bodyPr>
          <a:lstStyle/>
          <a:p>
            <a:pPr marL="0" indent="0">
              <a:buNone/>
            </a:pPr>
            <a:r>
              <a:rPr lang="en-US" b="1" dirty="0" smtClean="0"/>
              <a:t>Parameter</a:t>
            </a:r>
          </a:p>
          <a:p>
            <a:pPr lvl="0"/>
            <a:r>
              <a:rPr lang="en-US" dirty="0" smtClean="0">
                <a:solidFill>
                  <a:srgbClr val="000000"/>
                </a:solidFill>
              </a:rPr>
              <a:t>Methods </a:t>
            </a:r>
            <a:r>
              <a:rPr lang="en-US" dirty="0">
                <a:solidFill>
                  <a:srgbClr val="000000"/>
                </a:solidFill>
              </a:rPr>
              <a:t>need information that tells them how far, high, long ,etc…</a:t>
            </a:r>
          </a:p>
          <a:p>
            <a:pPr lvl="0"/>
            <a:r>
              <a:rPr lang="en-US" dirty="0">
                <a:solidFill>
                  <a:srgbClr val="000000"/>
                </a:solidFill>
              </a:rPr>
              <a:t>A </a:t>
            </a:r>
            <a:r>
              <a:rPr lang="en-US" b="1" dirty="0">
                <a:solidFill>
                  <a:srgbClr val="000000"/>
                </a:solidFill>
              </a:rPr>
              <a:t>parameter</a:t>
            </a:r>
            <a:r>
              <a:rPr lang="en-US" dirty="0">
                <a:solidFill>
                  <a:srgbClr val="000000"/>
                </a:solidFill>
              </a:rPr>
              <a:t> is the </a:t>
            </a:r>
            <a:r>
              <a:rPr lang="en-US" b="1" dirty="0">
                <a:solidFill>
                  <a:srgbClr val="000000"/>
                </a:solidFill>
              </a:rPr>
              <a:t>variable</a:t>
            </a:r>
            <a:r>
              <a:rPr lang="en-US" dirty="0">
                <a:solidFill>
                  <a:srgbClr val="000000"/>
                </a:solidFill>
              </a:rPr>
              <a:t> that holds the argument data (value) needed by the method.</a:t>
            </a:r>
          </a:p>
          <a:p>
            <a:r>
              <a:rPr lang="en-US" i="1" dirty="0">
                <a:solidFill>
                  <a:srgbClr val="000000"/>
                </a:solidFill>
              </a:rPr>
              <a:t>For example, </a:t>
            </a:r>
            <a:r>
              <a:rPr lang="en-US" i="1" dirty="0">
                <a:solidFill>
                  <a:srgbClr val="800000"/>
                </a:solidFill>
              </a:rPr>
              <a:t>degrees</a:t>
            </a:r>
            <a:r>
              <a:rPr lang="en-US" i="1" dirty="0">
                <a:solidFill>
                  <a:srgbClr val="000000"/>
                </a:solidFill>
              </a:rPr>
              <a:t>=90 or </a:t>
            </a:r>
            <a:r>
              <a:rPr lang="en-US" i="1" dirty="0">
                <a:solidFill>
                  <a:srgbClr val="800000"/>
                </a:solidFill>
              </a:rPr>
              <a:t>steps</a:t>
            </a:r>
            <a:r>
              <a:rPr lang="en-US" i="1" dirty="0">
                <a:solidFill>
                  <a:srgbClr val="000000"/>
                </a:solidFill>
              </a:rPr>
              <a:t>=10. </a:t>
            </a:r>
            <a:r>
              <a:rPr lang="en-US" dirty="0"/>
              <a:t/>
            </a:r>
            <a:br>
              <a:rPr lang="en-US" dirty="0"/>
            </a:br>
            <a:endParaRPr lang="en-US" dirty="0"/>
          </a:p>
        </p:txBody>
      </p:sp>
      <p:sp>
        <p:nvSpPr>
          <p:cNvPr id="7" name="Rectangle 2"/>
          <p:cNvSpPr>
            <a:spLocks noChangeArrowheads="1"/>
          </p:cNvSpPr>
          <p:nvPr/>
        </p:nvSpPr>
        <p:spPr bwMode="auto">
          <a:xfrm flipV="1">
            <a:off x="203200" y="4521199"/>
            <a:ext cx="6795541"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96738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a:t>
            </a:r>
            <a:r>
              <a:rPr lang="en-US" dirty="0"/>
              <a:t>&amp; Parameters</a:t>
            </a:r>
          </a:p>
        </p:txBody>
      </p:sp>
      <p:sp>
        <p:nvSpPr>
          <p:cNvPr id="8" name="Content Placeholder 7"/>
          <p:cNvSpPr>
            <a:spLocks noGrp="1"/>
          </p:cNvSpPr>
          <p:nvPr>
            <p:ph idx="1"/>
          </p:nvPr>
        </p:nvSpPr>
        <p:spPr>
          <a:xfrm>
            <a:off x="628650" y="1690689"/>
            <a:ext cx="7886700" cy="4351338"/>
          </a:xfrm>
        </p:spPr>
        <p:txBody>
          <a:bodyPr>
            <a:noAutofit/>
          </a:bodyPr>
          <a:lstStyle/>
          <a:p>
            <a:pPr marL="0" lvl="0" indent="0">
              <a:buNone/>
            </a:pPr>
            <a:r>
              <a:rPr lang="en-US" b="1" dirty="0" smtClean="0"/>
              <a:t>Argument </a:t>
            </a:r>
          </a:p>
          <a:p>
            <a:pPr lvl="0"/>
            <a:r>
              <a:rPr lang="en-US" dirty="0" smtClean="0">
                <a:solidFill>
                  <a:srgbClr val="000000"/>
                </a:solidFill>
              </a:rPr>
              <a:t>An </a:t>
            </a:r>
            <a:r>
              <a:rPr lang="en-US" b="1" dirty="0">
                <a:solidFill>
                  <a:srgbClr val="000000"/>
                </a:solidFill>
              </a:rPr>
              <a:t>argument</a:t>
            </a:r>
            <a:r>
              <a:rPr lang="en-US" dirty="0">
                <a:solidFill>
                  <a:srgbClr val="000000"/>
                </a:solidFill>
              </a:rPr>
              <a:t> is the </a:t>
            </a:r>
            <a:r>
              <a:rPr lang="en-US" b="1" dirty="0">
                <a:solidFill>
                  <a:srgbClr val="000000"/>
                </a:solidFill>
              </a:rPr>
              <a:t>value</a:t>
            </a:r>
            <a:r>
              <a:rPr lang="en-US" dirty="0">
                <a:solidFill>
                  <a:srgbClr val="000000"/>
                </a:solidFill>
              </a:rPr>
              <a:t> that is passed to a method when it is called so that it knows what to do. </a:t>
            </a:r>
          </a:p>
          <a:p>
            <a:r>
              <a:rPr lang="en-US" i="1" dirty="0">
                <a:solidFill>
                  <a:srgbClr val="000000"/>
                </a:solidFill>
              </a:rPr>
              <a:t>For example, an argument given to the </a:t>
            </a:r>
            <a:r>
              <a:rPr lang="en-US" b="1" i="1" dirty="0">
                <a:solidFill>
                  <a:srgbClr val="000000"/>
                </a:solidFill>
              </a:rPr>
              <a:t>rotate method </a:t>
            </a:r>
            <a:r>
              <a:rPr lang="en-US" i="1" dirty="0">
                <a:solidFill>
                  <a:srgbClr val="000000"/>
                </a:solidFill>
              </a:rPr>
              <a:t>could be </a:t>
            </a:r>
            <a:r>
              <a:rPr lang="en-US" b="1" i="1" dirty="0">
                <a:solidFill>
                  <a:srgbClr val="800000"/>
                </a:solidFill>
              </a:rPr>
              <a:t>90</a:t>
            </a:r>
            <a:r>
              <a:rPr lang="en-US" b="1" i="1" baseline="30000" dirty="0">
                <a:solidFill>
                  <a:srgbClr val="800000"/>
                </a:solidFill>
              </a:rPr>
              <a:t>o</a:t>
            </a:r>
            <a:r>
              <a:rPr lang="en-US" i="1" dirty="0">
                <a:solidFill>
                  <a:srgbClr val="000000"/>
                </a:solidFill>
              </a:rPr>
              <a:t> or </a:t>
            </a:r>
            <a:r>
              <a:rPr lang="en-US" b="1" i="1" dirty="0">
                <a:solidFill>
                  <a:srgbClr val="800000"/>
                </a:solidFill>
              </a:rPr>
              <a:t>180</a:t>
            </a:r>
            <a:r>
              <a:rPr lang="en-US" b="1" i="1" baseline="30000" dirty="0">
                <a:solidFill>
                  <a:srgbClr val="800000"/>
                </a:solidFill>
              </a:rPr>
              <a:t>o</a:t>
            </a:r>
            <a:r>
              <a:rPr lang="en-US" i="1" dirty="0">
                <a:solidFill>
                  <a:srgbClr val="000000"/>
                </a:solidFill>
              </a:rPr>
              <a:t>.</a:t>
            </a:r>
            <a:endParaRPr lang="en-US" dirty="0">
              <a:solidFill>
                <a:srgbClr val="000000"/>
              </a:solidFill>
            </a:endParaRPr>
          </a:p>
          <a:p>
            <a:pPr lvl="0"/>
            <a:r>
              <a:rPr lang="en-US" dirty="0">
                <a:solidFill>
                  <a:srgbClr val="000000"/>
                </a:solidFill>
              </a:rPr>
              <a:t>So in this example:</a:t>
            </a:r>
          </a:p>
          <a:p>
            <a:r>
              <a:rPr lang="en-US" b="1" dirty="0">
                <a:solidFill>
                  <a:srgbClr val="000000"/>
                </a:solidFill>
              </a:rPr>
              <a:t>Degrees </a:t>
            </a:r>
            <a:r>
              <a:rPr lang="en-US" dirty="0">
                <a:solidFill>
                  <a:srgbClr val="000000"/>
                </a:solidFill>
              </a:rPr>
              <a:t>and</a:t>
            </a:r>
            <a:r>
              <a:rPr lang="en-US" b="1" dirty="0">
                <a:solidFill>
                  <a:srgbClr val="000000"/>
                </a:solidFill>
              </a:rPr>
              <a:t> steps </a:t>
            </a:r>
            <a:r>
              <a:rPr lang="en-US" dirty="0">
                <a:solidFill>
                  <a:srgbClr val="000000"/>
                </a:solidFill>
              </a:rPr>
              <a:t>are the </a:t>
            </a:r>
            <a:r>
              <a:rPr lang="en-US" b="1" dirty="0">
                <a:solidFill>
                  <a:srgbClr val="000000"/>
                </a:solidFill>
              </a:rPr>
              <a:t>parameters</a:t>
            </a:r>
            <a:r>
              <a:rPr lang="en-US" dirty="0">
                <a:solidFill>
                  <a:srgbClr val="000000"/>
                </a:solidFill>
              </a:rPr>
              <a:t>. </a:t>
            </a:r>
            <a:br>
              <a:rPr lang="en-US" dirty="0">
                <a:solidFill>
                  <a:srgbClr val="000000"/>
                </a:solidFill>
              </a:rPr>
            </a:br>
            <a:r>
              <a:rPr lang="en-US" dirty="0">
                <a:solidFill>
                  <a:srgbClr val="000000"/>
                </a:solidFill>
              </a:rPr>
              <a:t/>
            </a:r>
            <a:br>
              <a:rPr lang="en-US" dirty="0">
                <a:solidFill>
                  <a:srgbClr val="000000"/>
                </a:solidFill>
              </a:rPr>
            </a:br>
            <a:r>
              <a:rPr lang="en-US" dirty="0">
                <a:solidFill>
                  <a:srgbClr val="000000"/>
                </a:solidFill>
              </a:rPr>
              <a:t>The values assigned to the parameters — 90 and 10 — are the arguments.</a:t>
            </a:r>
          </a:p>
        </p:txBody>
      </p:sp>
      <p:sp>
        <p:nvSpPr>
          <p:cNvPr id="7" name="Rectangle 2"/>
          <p:cNvSpPr>
            <a:spLocks noChangeArrowheads="1"/>
          </p:cNvSpPr>
          <p:nvPr/>
        </p:nvSpPr>
        <p:spPr bwMode="auto">
          <a:xfrm flipV="1">
            <a:off x="203200" y="4521199"/>
            <a:ext cx="6795541"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5328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a:t>
            </a:r>
            <a:r>
              <a:rPr lang="en-US" dirty="0"/>
              <a:t>&amp; Handlers</a:t>
            </a:r>
          </a:p>
        </p:txBody>
      </p:sp>
      <p:sp>
        <p:nvSpPr>
          <p:cNvPr id="3" name="Content Placeholder 2"/>
          <p:cNvSpPr>
            <a:spLocks noGrp="1"/>
          </p:cNvSpPr>
          <p:nvPr>
            <p:ph idx="1"/>
          </p:nvPr>
        </p:nvSpPr>
        <p:spPr>
          <a:xfrm>
            <a:off x="628650" y="1690689"/>
            <a:ext cx="7886700" cy="4486274"/>
          </a:xfrm>
        </p:spPr>
        <p:txBody>
          <a:bodyPr>
            <a:normAutofit/>
          </a:bodyPr>
          <a:lstStyle/>
          <a:p>
            <a:pPr marL="0" indent="0">
              <a:buNone/>
            </a:pPr>
            <a:r>
              <a:rPr lang="en-US" sz="2400" b="1" dirty="0" smtClean="0"/>
              <a:t>Event </a:t>
            </a:r>
          </a:p>
          <a:p>
            <a:r>
              <a:rPr lang="en-US" sz="2400" dirty="0" smtClean="0">
                <a:solidFill>
                  <a:srgbClr val="000000"/>
                </a:solidFill>
              </a:rPr>
              <a:t>An </a:t>
            </a:r>
            <a:r>
              <a:rPr lang="en-US" sz="2400" b="1" dirty="0">
                <a:solidFill>
                  <a:srgbClr val="000000"/>
                </a:solidFill>
              </a:rPr>
              <a:t>event </a:t>
            </a:r>
            <a:r>
              <a:rPr lang="en-US" sz="2400" dirty="0">
                <a:solidFill>
                  <a:srgbClr val="000000"/>
                </a:solidFill>
              </a:rPr>
              <a:t>is an action that takes place while a program is running, such as a mouse click or the pressing of a key. </a:t>
            </a:r>
          </a:p>
          <a:p>
            <a:r>
              <a:rPr lang="en-US" sz="2400" dirty="0">
                <a:solidFill>
                  <a:srgbClr val="000000"/>
                </a:solidFill>
              </a:rPr>
              <a:t>It’s what you do that causes the method to execute</a:t>
            </a:r>
            <a:r>
              <a:rPr lang="en-US" sz="2400" dirty="0" smtClean="0">
                <a:solidFill>
                  <a:srgbClr val="000000"/>
                </a:solidFill>
              </a:rPr>
              <a:t>.</a:t>
            </a:r>
            <a:endParaRPr lang="en-US" sz="2400" dirty="0">
              <a:solidFill>
                <a:srgbClr val="000000"/>
              </a:solidFill>
            </a:endParaRPr>
          </a:p>
        </p:txBody>
      </p:sp>
      <p:pic>
        <p:nvPicPr>
          <p:cNvPr id="7" name="Picture 6"/>
          <p:cNvPicPr>
            <a:picLocks noChangeAspect="1"/>
          </p:cNvPicPr>
          <p:nvPr/>
        </p:nvPicPr>
        <p:blipFill>
          <a:blip r:embed="rId3"/>
          <a:stretch>
            <a:fillRect/>
          </a:stretch>
        </p:blipFill>
        <p:spPr>
          <a:xfrm>
            <a:off x="3260589" y="3982764"/>
            <a:ext cx="2017951" cy="2030144"/>
          </a:xfrm>
          <a:prstGeom prst="rect">
            <a:avLst/>
          </a:prstGeom>
        </p:spPr>
      </p:pic>
      <p:sp>
        <p:nvSpPr>
          <p:cNvPr id="10" name="Rounded Rectangle 9"/>
          <p:cNvSpPr/>
          <p:nvPr/>
        </p:nvSpPr>
        <p:spPr>
          <a:xfrm>
            <a:off x="3260588" y="3982764"/>
            <a:ext cx="2017951" cy="663794"/>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700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Programming Concepts</a:t>
            </a:r>
            <a:endParaRPr lang="en-US" dirty="0"/>
          </a:p>
        </p:txBody>
      </p:sp>
      <p:sp>
        <p:nvSpPr>
          <p:cNvPr id="3" name="Content Placeholder 2"/>
          <p:cNvSpPr>
            <a:spLocks noGrp="1"/>
          </p:cNvSpPr>
          <p:nvPr>
            <p:ph idx="1"/>
          </p:nvPr>
        </p:nvSpPr>
        <p:spPr>
          <a:xfrm>
            <a:off x="628650" y="1690689"/>
            <a:ext cx="7886700" cy="4486274"/>
          </a:xfrm>
        </p:spPr>
        <p:txBody>
          <a:bodyPr>
            <a:normAutofit/>
          </a:bodyPr>
          <a:lstStyle/>
          <a:p>
            <a:pPr marL="0" indent="0">
              <a:spcBef>
                <a:spcPts val="500"/>
              </a:spcBef>
              <a:buNone/>
            </a:pPr>
            <a:r>
              <a:rPr lang="en-US" b="1" dirty="0" smtClean="0"/>
              <a:t>Objectives </a:t>
            </a:r>
          </a:p>
          <a:p>
            <a:pPr>
              <a:spcBef>
                <a:spcPts val="500"/>
              </a:spcBef>
            </a:pPr>
            <a:r>
              <a:rPr lang="en-US" dirty="0" smtClean="0"/>
              <a:t>10.3.8</a:t>
            </a:r>
            <a:r>
              <a:rPr lang="en-US" dirty="0"/>
              <a:t>: Explain the types and uses of variables in game programming.</a:t>
            </a:r>
          </a:p>
          <a:p>
            <a:pPr>
              <a:spcBef>
                <a:spcPts val="500"/>
              </a:spcBef>
            </a:pPr>
            <a:r>
              <a:rPr lang="en-US" dirty="0"/>
              <a:t>10.3.9: Describe basic Boolean concepts, including logical operators, order of precedence, and expressions.</a:t>
            </a:r>
          </a:p>
          <a:p>
            <a:pPr>
              <a:spcBef>
                <a:spcPts val="500"/>
              </a:spcBef>
            </a:pPr>
            <a:r>
              <a:rPr lang="en-US" dirty="0"/>
              <a:t>10.3.10: Describe the use of events, event handlers and functions in game programming.</a:t>
            </a:r>
          </a:p>
          <a:p>
            <a:pPr>
              <a:spcBef>
                <a:spcPts val="500"/>
              </a:spcBef>
            </a:pPr>
            <a:r>
              <a:rPr lang="en-US" dirty="0"/>
              <a:t>10.2.11: Describe the use of parameters and arguments in game programming.</a:t>
            </a:r>
          </a:p>
          <a:p>
            <a:pPr>
              <a:spcBef>
                <a:spcPts val="500"/>
              </a:spcBef>
            </a:pPr>
            <a:r>
              <a:rPr lang="en-US" dirty="0"/>
              <a:t>10.3.12: Describe the use of objects, classes and instances in game programming.</a:t>
            </a:r>
          </a:p>
          <a:p>
            <a:pPr>
              <a:spcBef>
                <a:spcPts val="500"/>
              </a:spcBef>
            </a:pPr>
            <a:r>
              <a:rPr lang="en-US" dirty="0"/>
              <a:t>10.3.13: Describe the use of properties and methods with objects in game programming.</a:t>
            </a:r>
          </a:p>
        </p:txBody>
      </p:sp>
    </p:spTree>
    <p:extLst>
      <p:ext uri="{BB962C8B-B14F-4D97-AF65-F5344CB8AC3E}">
        <p14:creationId xmlns:p14="http://schemas.microsoft.com/office/powerpoint/2010/main" val="182810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a:t>
            </a:r>
            <a:r>
              <a:rPr lang="en-US" dirty="0"/>
              <a:t>&amp; Handlers</a:t>
            </a:r>
          </a:p>
        </p:txBody>
      </p:sp>
      <p:sp>
        <p:nvSpPr>
          <p:cNvPr id="4" name="Content Placeholder 3"/>
          <p:cNvSpPr>
            <a:spLocks noGrp="1"/>
          </p:cNvSpPr>
          <p:nvPr>
            <p:ph idx="1"/>
          </p:nvPr>
        </p:nvSpPr>
        <p:spPr/>
        <p:txBody>
          <a:bodyPr>
            <a:normAutofit/>
          </a:bodyPr>
          <a:lstStyle/>
          <a:p>
            <a:pPr marL="0" indent="0">
              <a:buNone/>
            </a:pPr>
            <a:r>
              <a:rPr lang="en-US" sz="2400" b="1" dirty="0" smtClean="0"/>
              <a:t>Event Handler</a:t>
            </a:r>
          </a:p>
          <a:p>
            <a:pPr lvl="0"/>
            <a:r>
              <a:rPr lang="en-US" sz="2400" dirty="0" smtClean="0">
                <a:solidFill>
                  <a:srgbClr val="000000"/>
                </a:solidFill>
              </a:rPr>
              <a:t>An </a:t>
            </a:r>
            <a:r>
              <a:rPr lang="en-US" sz="2400" b="1" dirty="0">
                <a:solidFill>
                  <a:srgbClr val="000000"/>
                </a:solidFill>
              </a:rPr>
              <a:t>event handler </a:t>
            </a:r>
            <a:r>
              <a:rPr lang="en-US" sz="2400" dirty="0" smtClean="0">
                <a:solidFill>
                  <a:srgbClr val="000000"/>
                </a:solidFill>
              </a:rPr>
              <a:t>contains </a:t>
            </a:r>
            <a:r>
              <a:rPr lang="en-US" sz="2400" dirty="0">
                <a:solidFill>
                  <a:srgbClr val="000000"/>
                </a:solidFill>
              </a:rPr>
              <a:t>the instructions to </a:t>
            </a:r>
            <a:r>
              <a:rPr lang="en-US" sz="2400" dirty="0" smtClean="0">
                <a:solidFill>
                  <a:srgbClr val="000000"/>
                </a:solidFill>
              </a:rPr>
              <a:t>execute when the event occurs. </a:t>
            </a:r>
          </a:p>
          <a:p>
            <a:pPr lvl="0"/>
            <a:r>
              <a:rPr lang="en-US" sz="2400" b="1" i="1" dirty="0" smtClean="0">
                <a:solidFill>
                  <a:srgbClr val="000000"/>
                </a:solidFill>
              </a:rPr>
              <a:t>Event handlers are functions/methods.</a:t>
            </a:r>
            <a:endParaRPr lang="en-US" sz="2400" b="1" i="1" dirty="0">
              <a:solidFill>
                <a:srgbClr val="000000"/>
              </a:solidFill>
            </a:endParaRPr>
          </a:p>
        </p:txBody>
      </p:sp>
      <p:pic>
        <p:nvPicPr>
          <p:cNvPr id="7" name="Picture 6"/>
          <p:cNvPicPr>
            <a:picLocks noChangeAspect="1"/>
          </p:cNvPicPr>
          <p:nvPr/>
        </p:nvPicPr>
        <p:blipFill>
          <a:blip r:embed="rId3"/>
          <a:stretch>
            <a:fillRect/>
          </a:stretch>
        </p:blipFill>
        <p:spPr>
          <a:xfrm>
            <a:off x="2741065" y="3477702"/>
            <a:ext cx="2872691" cy="2890049"/>
          </a:xfrm>
          <a:prstGeom prst="rect">
            <a:avLst/>
          </a:prstGeom>
        </p:spPr>
      </p:pic>
      <p:sp>
        <p:nvSpPr>
          <p:cNvPr id="10" name="Rounded Rectangle 9"/>
          <p:cNvSpPr/>
          <p:nvPr/>
        </p:nvSpPr>
        <p:spPr>
          <a:xfrm>
            <a:off x="2582319" y="4229605"/>
            <a:ext cx="3146887" cy="2164544"/>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686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Concatenation</a:t>
            </a:r>
            <a:endParaRPr lang="en-US" dirty="0"/>
          </a:p>
        </p:txBody>
      </p:sp>
      <p:sp>
        <p:nvSpPr>
          <p:cNvPr id="3" name="Content Placeholder 2"/>
          <p:cNvSpPr>
            <a:spLocks noGrp="1"/>
          </p:cNvSpPr>
          <p:nvPr>
            <p:ph idx="1"/>
          </p:nvPr>
        </p:nvSpPr>
        <p:spPr/>
        <p:txBody>
          <a:bodyPr>
            <a:normAutofit/>
          </a:bodyPr>
          <a:lstStyle/>
          <a:p>
            <a:r>
              <a:rPr lang="en-US" sz="2400" b="1" dirty="0" smtClean="0"/>
              <a:t>Concatenation</a:t>
            </a:r>
            <a:r>
              <a:rPr lang="en-US" sz="2400" dirty="0" smtClean="0"/>
              <a:t> means to merge 2 or more variables into a single expression</a:t>
            </a:r>
            <a:endParaRPr lang="en-US" sz="2400" dirty="0"/>
          </a:p>
        </p:txBody>
      </p:sp>
      <p:pic>
        <p:nvPicPr>
          <p:cNvPr id="4" name="Picture 3"/>
          <p:cNvPicPr>
            <a:picLocks noChangeAspect="1"/>
          </p:cNvPicPr>
          <p:nvPr/>
        </p:nvPicPr>
        <p:blipFill>
          <a:blip r:embed="rId2"/>
          <a:stretch>
            <a:fillRect/>
          </a:stretch>
        </p:blipFill>
        <p:spPr>
          <a:xfrm>
            <a:off x="1853618" y="2672175"/>
            <a:ext cx="5145537" cy="3511481"/>
          </a:xfrm>
          <a:prstGeom prst="rect">
            <a:avLst/>
          </a:prstGeom>
        </p:spPr>
      </p:pic>
    </p:spTree>
    <p:extLst>
      <p:ext uri="{BB962C8B-B14F-4D97-AF65-F5344CB8AC3E}">
        <p14:creationId xmlns:p14="http://schemas.microsoft.com/office/powerpoint/2010/main" val="2365545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8" name="Content Placeholder 7"/>
          <p:cNvSpPr>
            <a:spLocks noGrp="1"/>
          </p:cNvSpPr>
          <p:nvPr>
            <p:ph idx="1"/>
          </p:nvPr>
        </p:nvSpPr>
        <p:spPr/>
        <p:txBody>
          <a:bodyPr>
            <a:normAutofit/>
          </a:bodyPr>
          <a:lstStyle/>
          <a:p>
            <a:pPr marL="0" indent="0">
              <a:buNone/>
            </a:pPr>
            <a:r>
              <a:rPr lang="en-US" dirty="0"/>
              <a:t>Label the following items in the picture using the letters below.</a:t>
            </a:r>
          </a:p>
          <a:p>
            <a:pPr marL="0" indent="0">
              <a:spcBef>
                <a:spcPts val="500"/>
              </a:spcBef>
              <a:buNone/>
            </a:pPr>
            <a:r>
              <a:rPr lang="en-US" dirty="0"/>
              <a:t>a.	A variable</a:t>
            </a:r>
          </a:p>
          <a:p>
            <a:pPr marL="0" indent="0">
              <a:spcBef>
                <a:spcPts val="500"/>
              </a:spcBef>
              <a:buNone/>
            </a:pPr>
            <a:r>
              <a:rPr lang="en-US" dirty="0"/>
              <a:t>b.	A variable value</a:t>
            </a:r>
          </a:p>
          <a:p>
            <a:pPr marL="0" indent="0">
              <a:spcBef>
                <a:spcPts val="500"/>
              </a:spcBef>
              <a:buNone/>
            </a:pPr>
            <a:r>
              <a:rPr lang="en-US" dirty="0"/>
              <a:t>c.	An expression</a:t>
            </a:r>
          </a:p>
          <a:p>
            <a:pPr marL="0" indent="0">
              <a:spcBef>
                <a:spcPts val="500"/>
              </a:spcBef>
              <a:buNone/>
            </a:pPr>
            <a:r>
              <a:rPr lang="en-US" dirty="0"/>
              <a:t>d.	An event</a:t>
            </a:r>
          </a:p>
          <a:p>
            <a:pPr marL="0" indent="0">
              <a:spcBef>
                <a:spcPts val="500"/>
              </a:spcBef>
              <a:buNone/>
            </a:pPr>
            <a:r>
              <a:rPr lang="en-US" dirty="0"/>
              <a:t>e.	A loop structure</a:t>
            </a:r>
          </a:p>
          <a:p>
            <a:pPr marL="0" indent="0">
              <a:spcBef>
                <a:spcPts val="500"/>
              </a:spcBef>
              <a:buNone/>
            </a:pPr>
            <a:r>
              <a:rPr lang="en-US" dirty="0"/>
              <a:t>f.	A selection structure</a:t>
            </a:r>
          </a:p>
          <a:p>
            <a:pPr marL="0" indent="0">
              <a:spcBef>
                <a:spcPts val="500"/>
              </a:spcBef>
              <a:buNone/>
            </a:pPr>
            <a:r>
              <a:rPr lang="en-US" dirty="0"/>
              <a:t>g.	A sequence structure</a:t>
            </a:r>
          </a:p>
          <a:p>
            <a:pPr marL="0" indent="0">
              <a:spcBef>
                <a:spcPts val="500"/>
              </a:spcBef>
              <a:buNone/>
            </a:pPr>
            <a:r>
              <a:rPr lang="en-US" dirty="0"/>
              <a:t>h.	A concatenation</a:t>
            </a:r>
          </a:p>
          <a:p>
            <a:pPr marL="0" indent="0">
              <a:spcBef>
                <a:spcPts val="500"/>
              </a:spcBef>
              <a:buNone/>
            </a:pPr>
            <a:r>
              <a:rPr lang="en-US" dirty="0" err="1"/>
              <a:t>i</a:t>
            </a:r>
            <a:r>
              <a:rPr lang="en-US" dirty="0"/>
              <a:t>.	An operator</a:t>
            </a:r>
          </a:p>
          <a:p>
            <a:pPr marL="0" lvl="0" indent="0">
              <a:buNone/>
            </a:pPr>
            <a:endParaRPr lang="en-US" dirty="0"/>
          </a:p>
        </p:txBody>
      </p:sp>
      <p:sp>
        <p:nvSpPr>
          <p:cNvPr id="7" name="Rectangle 2"/>
          <p:cNvSpPr>
            <a:spLocks noChangeArrowheads="1"/>
          </p:cNvSpPr>
          <p:nvPr/>
        </p:nvSpPr>
        <p:spPr bwMode="auto">
          <a:xfrm flipV="1">
            <a:off x="203200" y="4521199"/>
            <a:ext cx="6795541"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146" name="Picture 72" descr="Multiplication Scratch Game"/>
          <p:cNvPicPr>
            <a:picLocks noChangeAspect="1" noChangeArrowheads="1"/>
          </p:cNvPicPr>
          <p:nvPr/>
        </p:nvPicPr>
        <p:blipFill>
          <a:blip r:embed="rId3">
            <a:extLst>
              <a:ext uri="{28A0092B-C50C-407E-A947-70E740481C1C}">
                <a14:useLocalDpi xmlns:a14="http://schemas.microsoft.com/office/drawing/2010/main" val="0"/>
              </a:ext>
            </a:extLst>
          </a:blip>
          <a:srcRect l="7957" t="899" b="7640"/>
          <a:stretch>
            <a:fillRect/>
          </a:stretch>
        </p:blipFill>
        <p:spPr bwMode="auto">
          <a:xfrm>
            <a:off x="5210175" y="2300288"/>
            <a:ext cx="3305175" cy="387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667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8" name="Content Placeholder 7"/>
          <p:cNvSpPr>
            <a:spLocks noGrp="1"/>
          </p:cNvSpPr>
          <p:nvPr>
            <p:ph idx="1"/>
          </p:nvPr>
        </p:nvSpPr>
        <p:spPr/>
        <p:txBody>
          <a:bodyPr>
            <a:normAutofit/>
          </a:bodyPr>
          <a:lstStyle/>
          <a:p>
            <a:pPr marL="0" indent="0">
              <a:buNone/>
            </a:pPr>
            <a:r>
              <a:rPr lang="en-US" dirty="0"/>
              <a:t>Label the following items in the picture using the letters below.</a:t>
            </a:r>
          </a:p>
          <a:p>
            <a:pPr marL="0" indent="0">
              <a:spcBef>
                <a:spcPts val="500"/>
              </a:spcBef>
              <a:buNone/>
            </a:pPr>
            <a:r>
              <a:rPr lang="en-US" dirty="0"/>
              <a:t>a.	A variable</a:t>
            </a:r>
          </a:p>
          <a:p>
            <a:pPr marL="0" indent="0">
              <a:spcBef>
                <a:spcPts val="500"/>
              </a:spcBef>
              <a:buNone/>
            </a:pPr>
            <a:r>
              <a:rPr lang="en-US" dirty="0"/>
              <a:t>b.	A variable value</a:t>
            </a:r>
          </a:p>
          <a:p>
            <a:pPr marL="0" indent="0">
              <a:spcBef>
                <a:spcPts val="500"/>
              </a:spcBef>
              <a:buNone/>
            </a:pPr>
            <a:r>
              <a:rPr lang="en-US" dirty="0"/>
              <a:t>c.	An expression</a:t>
            </a:r>
          </a:p>
          <a:p>
            <a:pPr marL="0" indent="0">
              <a:spcBef>
                <a:spcPts val="500"/>
              </a:spcBef>
              <a:buNone/>
            </a:pPr>
            <a:r>
              <a:rPr lang="en-US" dirty="0"/>
              <a:t>d.	An event</a:t>
            </a:r>
          </a:p>
          <a:p>
            <a:pPr marL="0" indent="0">
              <a:spcBef>
                <a:spcPts val="500"/>
              </a:spcBef>
              <a:buNone/>
            </a:pPr>
            <a:r>
              <a:rPr lang="en-US" dirty="0"/>
              <a:t>e.	A loop structure</a:t>
            </a:r>
          </a:p>
          <a:p>
            <a:pPr marL="0" indent="0">
              <a:spcBef>
                <a:spcPts val="500"/>
              </a:spcBef>
              <a:buNone/>
            </a:pPr>
            <a:r>
              <a:rPr lang="en-US" dirty="0"/>
              <a:t>f.	A selection structure</a:t>
            </a:r>
          </a:p>
          <a:p>
            <a:pPr marL="0" indent="0">
              <a:spcBef>
                <a:spcPts val="500"/>
              </a:spcBef>
              <a:buNone/>
            </a:pPr>
            <a:r>
              <a:rPr lang="en-US" dirty="0"/>
              <a:t>g.	A sequence structure</a:t>
            </a:r>
          </a:p>
          <a:p>
            <a:pPr marL="0" indent="0">
              <a:spcBef>
                <a:spcPts val="500"/>
              </a:spcBef>
              <a:buNone/>
            </a:pPr>
            <a:r>
              <a:rPr lang="en-US" dirty="0"/>
              <a:t>h.	A concatenation</a:t>
            </a:r>
          </a:p>
          <a:p>
            <a:pPr marL="0" indent="0">
              <a:spcBef>
                <a:spcPts val="500"/>
              </a:spcBef>
              <a:buNone/>
            </a:pPr>
            <a:r>
              <a:rPr lang="en-US" dirty="0" err="1"/>
              <a:t>i</a:t>
            </a:r>
            <a:r>
              <a:rPr lang="en-US" dirty="0"/>
              <a:t>.	An operator</a:t>
            </a:r>
          </a:p>
          <a:p>
            <a:pPr marL="0" lvl="0" indent="0">
              <a:buNone/>
            </a:pPr>
            <a:endParaRPr lang="en-US" dirty="0"/>
          </a:p>
        </p:txBody>
      </p:sp>
      <p:sp>
        <p:nvSpPr>
          <p:cNvPr id="7" name="Rectangle 2"/>
          <p:cNvSpPr>
            <a:spLocks noChangeArrowheads="1"/>
          </p:cNvSpPr>
          <p:nvPr/>
        </p:nvSpPr>
        <p:spPr bwMode="auto">
          <a:xfrm flipV="1">
            <a:off x="203200" y="4521199"/>
            <a:ext cx="6795541"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2359026"/>
            <a:ext cx="3676650" cy="3817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501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8" name="Content Placeholder 7"/>
          <p:cNvSpPr>
            <a:spLocks noGrp="1"/>
          </p:cNvSpPr>
          <p:nvPr>
            <p:ph idx="1"/>
          </p:nvPr>
        </p:nvSpPr>
        <p:spPr>
          <a:xfrm>
            <a:off x="628650" y="1690689"/>
            <a:ext cx="7886700" cy="4486274"/>
          </a:xfrm>
        </p:spPr>
        <p:txBody>
          <a:bodyPr>
            <a:normAutofit/>
          </a:bodyPr>
          <a:lstStyle/>
          <a:p>
            <a:pPr marL="0" lvl="0" indent="0">
              <a:buNone/>
            </a:pPr>
            <a:r>
              <a:rPr lang="en-US" sz="2400" b="1" dirty="0"/>
              <a:t>Example of a Method</a:t>
            </a:r>
          </a:p>
          <a:p>
            <a:pPr marL="0" lvl="0" indent="0">
              <a:buNone/>
            </a:pPr>
            <a:r>
              <a:rPr lang="en-US" sz="2400" b="1" dirty="0"/>
              <a:t>Method:  </a:t>
            </a:r>
            <a:r>
              <a:rPr lang="en-US" sz="2400" dirty="0"/>
              <a:t>Turn left (function)</a:t>
            </a:r>
          </a:p>
          <a:p>
            <a:pPr marL="0" lvl="0" indent="0">
              <a:buNone/>
            </a:pPr>
            <a:r>
              <a:rPr lang="en-US" sz="2400" b="1" dirty="0"/>
              <a:t>Parameter: </a:t>
            </a:r>
            <a:r>
              <a:rPr lang="en-US" sz="2400" dirty="0"/>
              <a:t>degrees</a:t>
            </a:r>
          </a:p>
          <a:p>
            <a:pPr marL="0" lvl="0" indent="0">
              <a:buNone/>
            </a:pPr>
            <a:r>
              <a:rPr lang="en-US" sz="2400" b="1" dirty="0"/>
              <a:t>Argument: </a:t>
            </a:r>
            <a:r>
              <a:rPr lang="en-US" sz="2400" dirty="0"/>
              <a:t>10</a:t>
            </a:r>
          </a:p>
        </p:txBody>
      </p:sp>
      <p:sp>
        <p:nvSpPr>
          <p:cNvPr id="7" name="Rectangle 2"/>
          <p:cNvSpPr>
            <a:spLocks noChangeArrowheads="1"/>
          </p:cNvSpPr>
          <p:nvPr/>
        </p:nvSpPr>
        <p:spPr bwMode="auto">
          <a:xfrm flipV="1">
            <a:off x="203200" y="4521199"/>
            <a:ext cx="6795541"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4" name="Picture 79" descr="method_Parameters_Arguments"/>
          <p:cNvPicPr>
            <a:picLocks noChangeAspect="1" noChangeArrowheads="1"/>
          </p:cNvPicPr>
          <p:nvPr/>
        </p:nvPicPr>
        <p:blipFill>
          <a:blip r:embed="rId3">
            <a:extLst>
              <a:ext uri="{28A0092B-C50C-407E-A947-70E740481C1C}">
                <a14:useLocalDpi xmlns:a14="http://schemas.microsoft.com/office/drawing/2010/main" val="0"/>
              </a:ext>
            </a:extLst>
          </a:blip>
          <a:srcRect l="5455" t="3636" r="6061" b="7272"/>
          <a:stretch>
            <a:fillRect/>
          </a:stretch>
        </p:blipFill>
        <p:spPr bwMode="auto">
          <a:xfrm>
            <a:off x="5128738" y="2310161"/>
            <a:ext cx="3115876" cy="313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159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8" name="Content Placeholder 7"/>
          <p:cNvSpPr>
            <a:spLocks noGrp="1"/>
          </p:cNvSpPr>
          <p:nvPr>
            <p:ph idx="1"/>
          </p:nvPr>
        </p:nvSpPr>
        <p:spPr>
          <a:xfrm>
            <a:off x="628650" y="1690689"/>
            <a:ext cx="7886700" cy="4486274"/>
          </a:xfrm>
        </p:spPr>
        <p:txBody>
          <a:bodyPr vert="horz" lIns="91440" tIns="45720" rIns="91440" bIns="45720" rtlCol="0" anchor="t">
            <a:normAutofit/>
          </a:bodyPr>
          <a:lstStyle/>
          <a:p>
            <a:r>
              <a:rPr lang="en-US" sz="2400" b="1" dirty="0"/>
              <a:t>Event: </a:t>
            </a:r>
            <a:r>
              <a:rPr lang="en-US" sz="2400" dirty="0"/>
              <a:t>When clicked</a:t>
            </a:r>
          </a:p>
          <a:p>
            <a:r>
              <a:rPr lang="en-US" sz="2400" b="1" dirty="0"/>
              <a:t>Method: </a:t>
            </a:r>
            <a:r>
              <a:rPr lang="en-US" sz="2400" dirty="0"/>
              <a:t>Switch  (no function)</a:t>
            </a:r>
          </a:p>
          <a:p>
            <a:r>
              <a:rPr lang="en-US" sz="2400" b="1" dirty="0" smtClean="0"/>
              <a:t>Parameter: </a:t>
            </a:r>
            <a:r>
              <a:rPr lang="en-US" sz="2400" dirty="0" smtClean="0"/>
              <a:t>costume</a:t>
            </a:r>
            <a:endParaRPr lang="en-US" sz="2400" dirty="0"/>
          </a:p>
          <a:p>
            <a:r>
              <a:rPr lang="en-US" sz="2400" b="1" dirty="0"/>
              <a:t>Argument: </a:t>
            </a:r>
            <a:r>
              <a:rPr lang="en-US" sz="2400" dirty="0"/>
              <a:t>costume1 / </a:t>
            </a:r>
            <a:r>
              <a:rPr lang="en-US" sz="2400" dirty="0" smtClean="0"/>
              <a:t>costume2</a:t>
            </a:r>
            <a:endParaRPr lang="en-US" sz="2400" dirty="0"/>
          </a:p>
        </p:txBody>
      </p:sp>
      <p:sp>
        <p:nvSpPr>
          <p:cNvPr id="7" name="Rectangle 2"/>
          <p:cNvSpPr>
            <a:spLocks noChangeArrowheads="1"/>
          </p:cNvSpPr>
          <p:nvPr/>
        </p:nvSpPr>
        <p:spPr bwMode="auto">
          <a:xfrm flipV="1">
            <a:off x="203200" y="4521199"/>
            <a:ext cx="6795541"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8" name="Picture 3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303162"/>
            <a:ext cx="2495550" cy="2689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247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8" name="Content Placeholder 7"/>
          <p:cNvSpPr>
            <a:spLocks noGrp="1"/>
          </p:cNvSpPr>
          <p:nvPr>
            <p:ph idx="1"/>
          </p:nvPr>
        </p:nvSpPr>
        <p:spPr>
          <a:xfrm>
            <a:off x="628650" y="1690689"/>
            <a:ext cx="7886700" cy="4486274"/>
          </a:xfrm>
        </p:spPr>
        <p:txBody>
          <a:bodyPr vert="horz" lIns="91440" tIns="45720" rIns="91440" bIns="45720" rtlCol="0" anchor="t">
            <a:normAutofit/>
          </a:bodyPr>
          <a:lstStyle/>
          <a:p>
            <a:pPr lvl="0"/>
            <a:r>
              <a:rPr lang="en-US" sz="2000" b="1" dirty="0"/>
              <a:t>Event: </a:t>
            </a:r>
            <a:r>
              <a:rPr lang="en-US" sz="2000" dirty="0"/>
              <a:t>When this sprite clicked</a:t>
            </a:r>
          </a:p>
          <a:p>
            <a:pPr lvl="0"/>
            <a:r>
              <a:rPr lang="en-US" sz="2000" b="1" dirty="0"/>
              <a:t>Class: </a:t>
            </a:r>
            <a:r>
              <a:rPr lang="en-US" sz="2000" dirty="0" smtClean="0"/>
              <a:t>Character</a:t>
            </a:r>
            <a:endParaRPr lang="en-US" sz="2000" dirty="0"/>
          </a:p>
          <a:p>
            <a:pPr lvl="0"/>
            <a:r>
              <a:rPr lang="en-US" sz="2000" b="1" dirty="0"/>
              <a:t>Method</a:t>
            </a:r>
            <a:r>
              <a:rPr lang="en-US" sz="2000" dirty="0"/>
              <a:t>:  </a:t>
            </a:r>
            <a:r>
              <a:rPr lang="en-US" sz="2000" dirty="0" smtClean="0"/>
              <a:t>Play</a:t>
            </a:r>
          </a:p>
          <a:p>
            <a:pPr lvl="0"/>
            <a:r>
              <a:rPr lang="en-US" sz="2000" b="1" dirty="0"/>
              <a:t>F</a:t>
            </a:r>
            <a:r>
              <a:rPr lang="en-US" sz="2000" b="1" dirty="0" smtClean="0"/>
              <a:t>unction: </a:t>
            </a:r>
            <a:r>
              <a:rPr lang="en-US" sz="2000" dirty="0" smtClean="0"/>
              <a:t>None</a:t>
            </a:r>
            <a:endParaRPr lang="en-US" sz="2000" dirty="0"/>
          </a:p>
          <a:p>
            <a:pPr marL="520700" lvl="0" indent="-285750">
              <a:buFont typeface="Wingdings" charset="2"/>
              <a:buChar char="ü"/>
            </a:pPr>
            <a:r>
              <a:rPr lang="en-US" sz="2000" b="1" dirty="0" smtClean="0"/>
              <a:t>Parameter </a:t>
            </a:r>
            <a:r>
              <a:rPr lang="en-US" sz="2000" b="1" dirty="0"/>
              <a:t>(Variable)</a:t>
            </a:r>
            <a:r>
              <a:rPr lang="en-US" sz="2000" dirty="0"/>
              <a:t>:  Sound</a:t>
            </a:r>
          </a:p>
          <a:p>
            <a:pPr marL="520700" indent="-285750">
              <a:buFont typeface="Wingdings" charset="2"/>
              <a:buChar char="ü"/>
            </a:pPr>
            <a:r>
              <a:rPr lang="en-US" sz="2000" b="1" dirty="0" smtClean="0"/>
              <a:t>Argument</a:t>
            </a:r>
            <a:r>
              <a:rPr lang="en-US" sz="2000" dirty="0"/>
              <a:t>: zoop</a:t>
            </a:r>
          </a:p>
          <a:p>
            <a:pPr lvl="0"/>
            <a:endParaRPr lang="en-US" dirty="0"/>
          </a:p>
        </p:txBody>
      </p:sp>
      <p:sp>
        <p:nvSpPr>
          <p:cNvPr id="7" name="Rectangle 2"/>
          <p:cNvSpPr>
            <a:spLocks noChangeArrowheads="1"/>
          </p:cNvSpPr>
          <p:nvPr/>
        </p:nvSpPr>
        <p:spPr bwMode="auto">
          <a:xfrm flipV="1">
            <a:off x="203200" y="4521199"/>
            <a:ext cx="6795541"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63602" y="1952437"/>
            <a:ext cx="3651748" cy="1765300"/>
          </a:xfrm>
          <a:prstGeom prst="rect">
            <a:avLst/>
          </a:prstGeom>
        </p:spPr>
      </p:pic>
      <p:sp>
        <p:nvSpPr>
          <p:cNvPr id="3" name="TextBox 2"/>
          <p:cNvSpPr txBox="1"/>
          <p:nvPr/>
        </p:nvSpPr>
        <p:spPr>
          <a:xfrm>
            <a:off x="628650" y="4349477"/>
            <a:ext cx="4009870" cy="1631216"/>
          </a:xfrm>
          <a:prstGeom prst="rect">
            <a:avLst/>
          </a:prstGeom>
          <a:noFill/>
        </p:spPr>
        <p:txBody>
          <a:bodyPr wrap="square" rtlCol="0" anchor="t">
            <a:spAutoFit/>
          </a:bodyPr>
          <a:lstStyle/>
          <a:p>
            <a:r>
              <a:rPr lang="en-US" sz="2000" dirty="0"/>
              <a:t>Change score by 1 </a:t>
            </a:r>
            <a:r>
              <a:rPr lang="en-US" sz="2000" dirty="0" smtClean="0"/>
              <a:t>is a function.</a:t>
            </a:r>
            <a:endParaRPr lang="en-US" sz="2000" dirty="0"/>
          </a:p>
          <a:p>
            <a:endParaRPr lang="en-US" sz="2000" dirty="0"/>
          </a:p>
          <a:p>
            <a:r>
              <a:rPr lang="en-US" sz="2000" dirty="0"/>
              <a:t>Your character is playing the sound, so the "play sound" is a Method.</a:t>
            </a:r>
          </a:p>
        </p:txBody>
      </p:sp>
    </p:spTree>
    <p:extLst>
      <p:ext uri="{BB962C8B-B14F-4D97-AF65-F5344CB8AC3E}">
        <p14:creationId xmlns:p14="http://schemas.microsoft.com/office/powerpoint/2010/main" val="2774659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8" name="Content Placeholder 7"/>
          <p:cNvSpPr>
            <a:spLocks noGrp="1"/>
          </p:cNvSpPr>
          <p:nvPr>
            <p:ph idx="1"/>
          </p:nvPr>
        </p:nvSpPr>
        <p:spPr/>
        <p:txBody>
          <a:bodyPr>
            <a:normAutofit/>
          </a:bodyPr>
          <a:lstStyle/>
          <a:p>
            <a:pPr lvl="0">
              <a:spcBef>
                <a:spcPts val="500"/>
              </a:spcBef>
            </a:pPr>
            <a:r>
              <a:rPr lang="en-US" sz="2000" b="1" dirty="0"/>
              <a:t>Event: </a:t>
            </a:r>
          </a:p>
          <a:p>
            <a:pPr marL="914400" lvl="0" indent="0">
              <a:spcBef>
                <a:spcPts val="500"/>
              </a:spcBef>
              <a:buNone/>
            </a:pPr>
            <a:r>
              <a:rPr lang="en-US" sz="2000" dirty="0"/>
              <a:t> Key space pressed</a:t>
            </a:r>
          </a:p>
          <a:p>
            <a:pPr lvl="0">
              <a:spcBef>
                <a:spcPts val="500"/>
              </a:spcBef>
            </a:pPr>
            <a:r>
              <a:rPr lang="en-US" sz="2000" b="1" dirty="0"/>
              <a:t>Method: </a:t>
            </a:r>
          </a:p>
          <a:p>
            <a:pPr marL="914400" lvl="0" indent="0">
              <a:spcBef>
                <a:spcPts val="500"/>
              </a:spcBef>
              <a:buNone/>
            </a:pPr>
            <a:r>
              <a:rPr lang="en-US" sz="2000" dirty="0"/>
              <a:t>Play</a:t>
            </a:r>
          </a:p>
          <a:p>
            <a:pPr lvl="0">
              <a:spcBef>
                <a:spcPts val="500"/>
              </a:spcBef>
            </a:pPr>
            <a:r>
              <a:rPr lang="en-US" sz="2000" b="1" dirty="0"/>
              <a:t>Parameter: </a:t>
            </a:r>
          </a:p>
          <a:p>
            <a:pPr marL="914400" lvl="0" indent="0">
              <a:spcBef>
                <a:spcPts val="500"/>
              </a:spcBef>
              <a:buNone/>
            </a:pPr>
            <a:r>
              <a:rPr lang="en-US" sz="2000" dirty="0"/>
              <a:t>Sound</a:t>
            </a:r>
          </a:p>
          <a:p>
            <a:pPr lvl="0">
              <a:spcBef>
                <a:spcPts val="500"/>
              </a:spcBef>
            </a:pPr>
            <a:r>
              <a:rPr lang="en-US" sz="2000" b="1" dirty="0"/>
              <a:t>Argument: </a:t>
            </a:r>
          </a:p>
          <a:p>
            <a:pPr marL="914400" lvl="0" indent="0">
              <a:spcBef>
                <a:spcPts val="500"/>
              </a:spcBef>
              <a:buNone/>
            </a:pPr>
            <a:r>
              <a:rPr lang="en-US" sz="2000" dirty="0"/>
              <a:t>Meow</a:t>
            </a:r>
          </a:p>
          <a:p>
            <a:pPr lvl="0">
              <a:spcBef>
                <a:spcPts val="500"/>
              </a:spcBef>
            </a:pPr>
            <a:r>
              <a:rPr lang="en-US" sz="2000" b="1" dirty="0"/>
              <a:t>Function: </a:t>
            </a:r>
          </a:p>
          <a:p>
            <a:pPr marL="914400" lvl="0" indent="0">
              <a:spcBef>
                <a:spcPts val="500"/>
              </a:spcBef>
              <a:buNone/>
            </a:pPr>
            <a:r>
              <a:rPr lang="en-US" sz="2000" dirty="0"/>
              <a:t>until done</a:t>
            </a:r>
          </a:p>
        </p:txBody>
      </p:sp>
      <p:sp>
        <p:nvSpPr>
          <p:cNvPr id="7" name="Rectangle 2"/>
          <p:cNvSpPr>
            <a:spLocks noChangeArrowheads="1"/>
          </p:cNvSpPr>
          <p:nvPr/>
        </p:nvSpPr>
        <p:spPr bwMode="auto">
          <a:xfrm flipV="1">
            <a:off x="203200" y="4521199"/>
            <a:ext cx="6795541"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3"/>
          <a:stretch>
            <a:fillRect/>
          </a:stretch>
        </p:blipFill>
        <p:spPr>
          <a:xfrm>
            <a:off x="4572000" y="2161339"/>
            <a:ext cx="4191000" cy="2628900"/>
          </a:xfrm>
          <a:prstGeom prst="rect">
            <a:avLst/>
          </a:prstGeom>
        </p:spPr>
      </p:pic>
    </p:spTree>
    <p:extLst>
      <p:ext uri="{BB962C8B-B14F-4D97-AF65-F5344CB8AC3E}">
        <p14:creationId xmlns:p14="http://schemas.microsoft.com/office/powerpoint/2010/main" val="1801368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Class - Object</a:t>
            </a:r>
            <a:endParaRPr lang="en-US" dirty="0"/>
          </a:p>
        </p:txBody>
      </p:sp>
      <p:sp>
        <p:nvSpPr>
          <p:cNvPr id="4" name="Content Placeholder 3"/>
          <p:cNvSpPr>
            <a:spLocks noGrp="1"/>
          </p:cNvSpPr>
          <p:nvPr>
            <p:ph idx="1"/>
          </p:nvPr>
        </p:nvSpPr>
        <p:spPr>
          <a:xfrm>
            <a:off x="628650" y="1690689"/>
            <a:ext cx="7886700" cy="4486274"/>
          </a:xfrm>
        </p:spPr>
        <p:txBody>
          <a:bodyPr>
            <a:normAutofit/>
          </a:bodyPr>
          <a:lstStyle/>
          <a:p>
            <a:r>
              <a:rPr lang="en-US" sz="2000" b="1" dirty="0"/>
              <a:t>Class:    </a:t>
            </a:r>
            <a:r>
              <a:rPr lang="en-US" sz="2000" dirty="0"/>
              <a:t>Chair</a:t>
            </a:r>
          </a:p>
          <a:p>
            <a:r>
              <a:rPr lang="en-US" sz="2000" b="1" dirty="0"/>
              <a:t>Properties:</a:t>
            </a:r>
          </a:p>
          <a:p>
            <a:pPr marL="466725">
              <a:buFont typeface="Wingdings" charset="2"/>
              <a:buChar char="ü"/>
            </a:pPr>
            <a:r>
              <a:rPr lang="en-US" sz="2000" b="1" dirty="0"/>
              <a:t>Base: </a:t>
            </a:r>
            <a:r>
              <a:rPr lang="en-US" sz="2000" dirty="0"/>
              <a:t>Roller</a:t>
            </a:r>
          </a:p>
          <a:p>
            <a:pPr marL="466725">
              <a:buFont typeface="Wingdings" charset="2"/>
              <a:buChar char="ü"/>
            </a:pPr>
            <a:r>
              <a:rPr lang="en-US" sz="2000" b="1" dirty="0"/>
              <a:t>Back: </a:t>
            </a:r>
            <a:r>
              <a:rPr lang="en-US" sz="2000" dirty="0"/>
              <a:t>High</a:t>
            </a:r>
          </a:p>
          <a:p>
            <a:pPr marL="466725">
              <a:buFont typeface="Wingdings" charset="2"/>
              <a:buChar char="ü"/>
            </a:pPr>
            <a:r>
              <a:rPr lang="en-US" sz="2000" b="1" dirty="0"/>
              <a:t>Color: </a:t>
            </a:r>
            <a:r>
              <a:rPr lang="en-US" sz="2000" dirty="0"/>
              <a:t>Tan</a:t>
            </a:r>
          </a:p>
          <a:p>
            <a:pPr marL="466725">
              <a:buFont typeface="Wingdings" charset="2"/>
              <a:buChar char="ü"/>
            </a:pPr>
            <a:r>
              <a:rPr lang="en-US" sz="2000" b="1" dirty="0"/>
              <a:t>Covering: </a:t>
            </a:r>
            <a:r>
              <a:rPr lang="en-US" sz="2000" dirty="0"/>
              <a:t>Leather</a:t>
            </a:r>
          </a:p>
          <a:p>
            <a:pPr>
              <a:buFont typeface="Wingdings" charset="2"/>
              <a:buChar char="ü"/>
            </a:pPr>
            <a:r>
              <a:rPr lang="en-US" sz="2000" b="1" dirty="0"/>
              <a:t>Object: </a:t>
            </a:r>
            <a:r>
              <a:rPr lang="en-US" sz="2000" dirty="0"/>
              <a:t>The specific object described </a:t>
            </a:r>
            <a:r>
              <a:rPr lang="en-US" sz="2000" dirty="0" smtClean="0"/>
              <a:t/>
            </a:r>
            <a:br>
              <a:rPr lang="en-US" sz="2000" dirty="0" smtClean="0"/>
            </a:br>
            <a:r>
              <a:rPr lang="en-US" sz="2000" dirty="0" smtClean="0"/>
              <a:t>by </a:t>
            </a:r>
            <a:r>
              <a:rPr lang="en-US" sz="2000" dirty="0"/>
              <a:t>the properties and their values</a:t>
            </a:r>
            <a:r>
              <a:rPr lang="en-US" dirty="0"/>
              <a:t>.</a:t>
            </a:r>
          </a:p>
        </p:txBody>
      </p:sp>
      <p:pic>
        <p:nvPicPr>
          <p:cNvPr id="7" name="Picture 6"/>
          <p:cNvPicPr>
            <a:picLocks noChangeAspect="1"/>
          </p:cNvPicPr>
          <p:nvPr/>
        </p:nvPicPr>
        <p:blipFill>
          <a:blip r:embed="rId3"/>
          <a:stretch>
            <a:fillRect/>
          </a:stretch>
        </p:blipFill>
        <p:spPr>
          <a:xfrm>
            <a:off x="5104619" y="1898979"/>
            <a:ext cx="3410731" cy="341073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273387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a:t>
            </a:r>
            <a:endParaRPr lang="en-US" dirty="0"/>
          </a:p>
        </p:txBody>
      </p:sp>
      <p:sp>
        <p:nvSpPr>
          <p:cNvPr id="3" name="Content Placeholder 2"/>
          <p:cNvSpPr>
            <a:spLocks noGrp="1"/>
          </p:cNvSpPr>
          <p:nvPr>
            <p:ph idx="1"/>
          </p:nvPr>
        </p:nvSpPr>
        <p:spPr>
          <a:xfrm>
            <a:off x="628650" y="1690689"/>
            <a:ext cx="7886700" cy="4486274"/>
          </a:xfrm>
        </p:spPr>
        <p:txBody>
          <a:bodyPr>
            <a:normAutofit/>
          </a:bodyPr>
          <a:lstStyle/>
          <a:p>
            <a:r>
              <a:rPr lang="en-US" sz="2400" b="1" dirty="0">
                <a:solidFill>
                  <a:srgbClr val="000000"/>
                </a:solidFill>
              </a:rPr>
              <a:t>Variables</a:t>
            </a:r>
            <a:r>
              <a:rPr lang="en-US" sz="2400" dirty="0">
                <a:solidFill>
                  <a:srgbClr val="000000"/>
                </a:solidFill>
              </a:rPr>
              <a:t> are used to store information (in the computer's memory) that can be used in a program when executing detailed instructions. </a:t>
            </a:r>
          </a:p>
          <a:p>
            <a:r>
              <a:rPr lang="en-US" sz="2400" b="1" dirty="0">
                <a:solidFill>
                  <a:srgbClr val="000000"/>
                </a:solidFill>
              </a:rPr>
              <a:t>D</a:t>
            </a:r>
            <a:r>
              <a:rPr lang="en-US" sz="2400" b="1" dirty="0" smtClean="0">
                <a:solidFill>
                  <a:srgbClr val="000000"/>
                </a:solidFill>
              </a:rPr>
              <a:t>escriptive name: </a:t>
            </a:r>
            <a:r>
              <a:rPr lang="en-US" sz="2400" dirty="0" smtClean="0">
                <a:solidFill>
                  <a:srgbClr val="000000"/>
                </a:solidFill>
              </a:rPr>
              <a:t>the </a:t>
            </a:r>
            <a:r>
              <a:rPr lang="en-US" sz="2400" dirty="0">
                <a:solidFill>
                  <a:srgbClr val="000000"/>
                </a:solidFill>
              </a:rPr>
              <a:t>type of data it stores, such as "</a:t>
            </a:r>
            <a:r>
              <a:rPr lang="en-US" sz="2400" dirty="0" err="1">
                <a:solidFill>
                  <a:srgbClr val="000000"/>
                </a:solidFill>
              </a:rPr>
              <a:t>playerName</a:t>
            </a:r>
            <a:r>
              <a:rPr lang="en-US" sz="2400" dirty="0">
                <a:solidFill>
                  <a:srgbClr val="000000"/>
                </a:solidFill>
              </a:rPr>
              <a:t>.” </a:t>
            </a:r>
          </a:p>
          <a:p>
            <a:r>
              <a:rPr lang="en-US" sz="2400" dirty="0">
                <a:solidFill>
                  <a:srgbClr val="000000"/>
                </a:solidFill>
              </a:rPr>
              <a:t>P</a:t>
            </a:r>
            <a:r>
              <a:rPr lang="en-US" sz="2400" dirty="0" smtClean="0">
                <a:solidFill>
                  <a:srgbClr val="000000"/>
                </a:solidFill>
              </a:rPr>
              <a:t>rograms refer </a:t>
            </a:r>
            <a:r>
              <a:rPr lang="en-US" sz="2400" dirty="0">
                <a:solidFill>
                  <a:srgbClr val="000000"/>
                </a:solidFill>
              </a:rPr>
              <a:t>to the variable </a:t>
            </a:r>
            <a:r>
              <a:rPr lang="en-US" sz="2400" dirty="0" smtClean="0">
                <a:solidFill>
                  <a:srgbClr val="000000"/>
                </a:solidFill>
              </a:rPr>
              <a:t>name</a:t>
            </a:r>
            <a:endParaRPr lang="en-US" sz="2400" dirty="0">
              <a:solidFill>
                <a:srgbClr val="000000"/>
              </a:solidFill>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752" b="89850" l="0" r="99429"/>
                    </a14:imgEffect>
                  </a14:imgLayer>
                </a14:imgProps>
              </a:ext>
            </a:extLst>
          </a:blip>
          <a:stretch>
            <a:fillRect/>
          </a:stretch>
        </p:blipFill>
        <p:spPr>
          <a:xfrm>
            <a:off x="2813307" y="3933826"/>
            <a:ext cx="3517386" cy="2673213"/>
          </a:xfrm>
          <a:prstGeom prst="rect">
            <a:avLst/>
          </a:prstGeom>
        </p:spPr>
      </p:pic>
    </p:spTree>
    <p:extLst>
      <p:ext uri="{BB962C8B-B14F-4D97-AF65-F5344CB8AC3E}">
        <p14:creationId xmlns:p14="http://schemas.microsoft.com/office/powerpoint/2010/main" val="3959078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a:t>
            </a:r>
            <a:endParaRPr lang="en-US" dirty="0"/>
          </a:p>
        </p:txBody>
      </p:sp>
      <p:sp>
        <p:nvSpPr>
          <p:cNvPr id="4" name="Content Placeholder 3"/>
          <p:cNvSpPr>
            <a:spLocks noGrp="1"/>
          </p:cNvSpPr>
          <p:nvPr>
            <p:ph idx="1"/>
          </p:nvPr>
        </p:nvSpPr>
        <p:spPr>
          <a:xfrm>
            <a:off x="628650" y="1690689"/>
            <a:ext cx="7886700" cy="4486274"/>
          </a:xfrm>
        </p:spPr>
        <p:txBody>
          <a:bodyPr>
            <a:normAutofit/>
          </a:bodyPr>
          <a:lstStyle/>
          <a:p>
            <a:pPr lvl="0"/>
            <a:r>
              <a:rPr lang="en-US" dirty="0">
                <a:solidFill>
                  <a:srgbClr val="000000"/>
                </a:solidFill>
              </a:rPr>
              <a:t>In Math: x=2 (</a:t>
            </a:r>
            <a:r>
              <a:rPr lang="en-US" b="1" dirty="0">
                <a:solidFill>
                  <a:srgbClr val="000000"/>
                </a:solidFill>
              </a:rPr>
              <a:t>x= the variable</a:t>
            </a:r>
            <a:r>
              <a:rPr lang="en-US" dirty="0">
                <a:solidFill>
                  <a:srgbClr val="000000"/>
                </a:solidFill>
              </a:rPr>
              <a:t>)</a:t>
            </a:r>
            <a:br>
              <a:rPr lang="en-US" dirty="0">
                <a:solidFill>
                  <a:srgbClr val="000000"/>
                </a:solidFill>
              </a:rPr>
            </a:br>
            <a:r>
              <a:rPr lang="en-US" dirty="0">
                <a:solidFill>
                  <a:srgbClr val="000000"/>
                </a:solidFill>
              </a:rPr>
              <a:t>then: x+4=6</a:t>
            </a:r>
          </a:p>
          <a:p>
            <a:pPr marL="0" lvl="0" indent="0">
              <a:buNone/>
            </a:pPr>
            <a:r>
              <a:rPr lang="en-US" dirty="0">
                <a:solidFill>
                  <a:srgbClr val="000000"/>
                </a:solidFill>
              </a:rPr>
              <a:t>For example</a:t>
            </a:r>
            <a:r>
              <a:rPr lang="en-US" dirty="0" smtClean="0">
                <a:solidFill>
                  <a:srgbClr val="000000"/>
                </a:solidFill>
              </a:rPr>
              <a:t>:</a:t>
            </a:r>
          </a:p>
          <a:p>
            <a:r>
              <a:rPr lang="en-US" dirty="0" smtClean="0">
                <a:solidFill>
                  <a:srgbClr val="000000"/>
                </a:solidFill>
              </a:rPr>
              <a:t>If </a:t>
            </a:r>
            <a:r>
              <a:rPr lang="en-US" dirty="0">
                <a:solidFill>
                  <a:srgbClr val="000000"/>
                </a:solidFill>
              </a:rPr>
              <a:t>the </a:t>
            </a:r>
            <a:r>
              <a:rPr lang="en-US" b="1" dirty="0" err="1">
                <a:solidFill>
                  <a:srgbClr val="000000"/>
                </a:solidFill>
              </a:rPr>
              <a:t>playerName</a:t>
            </a:r>
            <a:r>
              <a:rPr lang="en-US" dirty="0">
                <a:solidFill>
                  <a:srgbClr val="000000"/>
                </a:solidFill>
              </a:rPr>
              <a:t> variable stores the </a:t>
            </a:r>
            <a:r>
              <a:rPr lang="en-US" b="1" dirty="0">
                <a:solidFill>
                  <a:srgbClr val="000000"/>
                </a:solidFill>
              </a:rPr>
              <a:t>value</a:t>
            </a:r>
            <a:r>
              <a:rPr lang="en-US" dirty="0">
                <a:solidFill>
                  <a:srgbClr val="000000"/>
                </a:solidFill>
              </a:rPr>
              <a:t> </a:t>
            </a:r>
            <a:r>
              <a:rPr lang="en-US" dirty="0" smtClean="0">
                <a:solidFill>
                  <a:srgbClr val="000000"/>
                </a:solidFill>
              </a:rPr>
              <a:t>”</a:t>
            </a:r>
            <a:r>
              <a:rPr lang="en-US" i="1" dirty="0" smtClean="0">
                <a:solidFill>
                  <a:srgbClr val="000000"/>
                </a:solidFill>
              </a:rPr>
              <a:t>Michael,</a:t>
            </a:r>
            <a:r>
              <a:rPr lang="en-US" dirty="0">
                <a:solidFill>
                  <a:srgbClr val="000000"/>
                </a:solidFill>
              </a:rPr>
              <a:t>" then when the program instructs the computer to print </a:t>
            </a:r>
            <a:r>
              <a:rPr lang="en-US" b="1" dirty="0" err="1">
                <a:solidFill>
                  <a:srgbClr val="000000"/>
                </a:solidFill>
              </a:rPr>
              <a:t>playerName</a:t>
            </a:r>
            <a:r>
              <a:rPr lang="en-US" dirty="0">
                <a:solidFill>
                  <a:srgbClr val="000000"/>
                </a:solidFill>
              </a:rPr>
              <a:t>, the name </a:t>
            </a:r>
            <a:r>
              <a:rPr lang="en-US" i="1" dirty="0" smtClean="0">
                <a:solidFill>
                  <a:srgbClr val="000000"/>
                </a:solidFill>
              </a:rPr>
              <a:t>Michael</a:t>
            </a:r>
            <a:r>
              <a:rPr lang="en-US" dirty="0" smtClean="0">
                <a:solidFill>
                  <a:srgbClr val="000000"/>
                </a:solidFill>
              </a:rPr>
              <a:t> </a:t>
            </a:r>
            <a:r>
              <a:rPr lang="en-US" dirty="0">
                <a:solidFill>
                  <a:srgbClr val="000000"/>
                </a:solidFill>
              </a:rPr>
              <a:t>will be displayed on the screen.</a:t>
            </a:r>
          </a:p>
          <a:p>
            <a:r>
              <a:rPr lang="en-US" dirty="0">
                <a:solidFill>
                  <a:srgbClr val="000000"/>
                </a:solidFill>
              </a:rPr>
              <a:t>If </a:t>
            </a:r>
            <a:r>
              <a:rPr lang="en-US" b="1" dirty="0" err="1">
                <a:solidFill>
                  <a:srgbClr val="000000"/>
                </a:solidFill>
              </a:rPr>
              <a:t>playerName</a:t>
            </a:r>
            <a:r>
              <a:rPr lang="en-US" dirty="0">
                <a:solidFill>
                  <a:srgbClr val="000000"/>
                </a:solidFill>
              </a:rPr>
              <a:t> changes to </a:t>
            </a:r>
            <a:r>
              <a:rPr lang="en-US" i="1" dirty="0" smtClean="0">
                <a:solidFill>
                  <a:srgbClr val="000000"/>
                </a:solidFill>
              </a:rPr>
              <a:t>John</a:t>
            </a:r>
            <a:r>
              <a:rPr lang="en-US" dirty="0" smtClean="0">
                <a:solidFill>
                  <a:srgbClr val="000000"/>
                </a:solidFill>
              </a:rPr>
              <a:t>, </a:t>
            </a:r>
            <a:r>
              <a:rPr lang="en-US" dirty="0">
                <a:solidFill>
                  <a:srgbClr val="000000"/>
                </a:solidFill>
              </a:rPr>
              <a:t>then the program simply changes the variable data to </a:t>
            </a:r>
            <a:r>
              <a:rPr lang="en-US" i="1" dirty="0" smtClean="0">
                <a:solidFill>
                  <a:srgbClr val="000000"/>
                </a:solidFill>
              </a:rPr>
              <a:t>John</a:t>
            </a:r>
            <a:r>
              <a:rPr lang="en-US" dirty="0" smtClean="0">
                <a:solidFill>
                  <a:srgbClr val="000000"/>
                </a:solidFill>
              </a:rPr>
              <a:t> </a:t>
            </a:r>
            <a:r>
              <a:rPr lang="en-US" dirty="0">
                <a:solidFill>
                  <a:srgbClr val="000000"/>
                </a:solidFill>
              </a:rPr>
              <a:t>(</a:t>
            </a:r>
            <a:r>
              <a:rPr lang="en-US" dirty="0" err="1">
                <a:solidFill>
                  <a:srgbClr val="000000"/>
                </a:solidFill>
              </a:rPr>
              <a:t>playerName</a:t>
            </a:r>
            <a:r>
              <a:rPr lang="en-US" dirty="0">
                <a:solidFill>
                  <a:srgbClr val="000000"/>
                </a:solidFill>
              </a:rPr>
              <a:t> = </a:t>
            </a:r>
            <a:r>
              <a:rPr lang="en-US" dirty="0" smtClean="0">
                <a:solidFill>
                  <a:srgbClr val="000000"/>
                </a:solidFill>
              </a:rPr>
              <a:t>John)</a:t>
            </a:r>
            <a:r>
              <a:rPr lang="en-US" dirty="0">
                <a:solidFill>
                  <a:srgbClr val="000000"/>
                </a:solidFill>
              </a:rPr>
              <a:t>. Every reference to the </a:t>
            </a:r>
            <a:r>
              <a:rPr lang="en-US" dirty="0" err="1">
                <a:solidFill>
                  <a:srgbClr val="000000"/>
                </a:solidFill>
              </a:rPr>
              <a:t>playerName</a:t>
            </a:r>
            <a:r>
              <a:rPr lang="en-US" dirty="0">
                <a:solidFill>
                  <a:srgbClr val="000000"/>
                </a:solidFill>
              </a:rPr>
              <a:t> variable will update to the new data. </a:t>
            </a:r>
          </a:p>
          <a:p>
            <a:pPr lvl="0"/>
            <a:endParaRPr lang="en-US" dirty="0"/>
          </a:p>
        </p:txBody>
      </p:sp>
    </p:spTree>
    <p:extLst>
      <p:ext uri="{BB962C8B-B14F-4D97-AF65-F5344CB8AC3E}">
        <p14:creationId xmlns:p14="http://schemas.microsoft.com/office/powerpoint/2010/main" val="121616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Content Placeholder 2"/>
          <p:cNvSpPr>
            <a:spLocks noGrp="1"/>
          </p:cNvSpPr>
          <p:nvPr>
            <p:ph idx="1"/>
          </p:nvPr>
        </p:nvSpPr>
        <p:spPr>
          <a:xfrm>
            <a:off x="628650" y="1690689"/>
            <a:ext cx="7886700" cy="4486274"/>
          </a:xfrm>
        </p:spPr>
        <p:txBody>
          <a:bodyPr>
            <a:normAutofit/>
          </a:bodyPr>
          <a:lstStyle/>
          <a:p>
            <a:r>
              <a:rPr lang="en-US" sz="2000" b="1" dirty="0" smtClean="0">
                <a:solidFill>
                  <a:srgbClr val="000000"/>
                </a:solidFill>
              </a:rPr>
              <a:t>Declaring</a:t>
            </a:r>
            <a:r>
              <a:rPr lang="en-US" sz="2000" dirty="0" smtClean="0">
                <a:solidFill>
                  <a:srgbClr val="000000"/>
                </a:solidFill>
              </a:rPr>
              <a:t>: telling the program that the variable exists and the data type the variable will store</a:t>
            </a:r>
          </a:p>
          <a:p>
            <a:r>
              <a:rPr lang="en-US" sz="2000" b="1" dirty="0" smtClean="0">
                <a:solidFill>
                  <a:srgbClr val="000000"/>
                </a:solidFill>
              </a:rPr>
              <a:t>Initializing</a:t>
            </a:r>
            <a:r>
              <a:rPr lang="en-US" sz="2000" dirty="0" smtClean="0">
                <a:solidFill>
                  <a:srgbClr val="000000"/>
                </a:solidFill>
              </a:rPr>
              <a:t>: assigning </a:t>
            </a:r>
            <a:r>
              <a:rPr lang="en-US" sz="2000" dirty="0">
                <a:solidFill>
                  <a:srgbClr val="000000"/>
                </a:solidFill>
              </a:rPr>
              <a:t>an original (initial) </a:t>
            </a:r>
            <a:r>
              <a:rPr lang="en-US" sz="2000" dirty="0" smtClean="0">
                <a:solidFill>
                  <a:srgbClr val="000000"/>
                </a:solidFill>
              </a:rPr>
              <a:t>value</a:t>
            </a:r>
          </a:p>
          <a:p>
            <a:r>
              <a:rPr lang="en-US" sz="2000" b="1" dirty="0">
                <a:solidFill>
                  <a:srgbClr val="000000"/>
                </a:solidFill>
              </a:rPr>
              <a:t>Expressions</a:t>
            </a:r>
            <a:r>
              <a:rPr lang="en-US" sz="2000" dirty="0">
                <a:solidFill>
                  <a:srgbClr val="000000"/>
                </a:solidFill>
              </a:rPr>
              <a:t> contain a combination of variables, values, functions and operators, which are evaluated and produce another value. </a:t>
            </a:r>
          </a:p>
          <a:p>
            <a:r>
              <a:rPr lang="en-US" sz="2000" dirty="0">
                <a:solidFill>
                  <a:srgbClr val="000000"/>
                </a:solidFill>
              </a:rPr>
              <a:t>Similar to mathematical expressions: (2+8)*(2+1) evaluates to 30 </a:t>
            </a:r>
          </a:p>
          <a:p>
            <a:pPr marL="0" indent="0">
              <a:buNone/>
            </a:pPr>
            <a:endParaRPr lang="en-US" sz="2000" dirty="0"/>
          </a:p>
        </p:txBody>
      </p:sp>
    </p:spTree>
    <p:extLst>
      <p:ext uri="{BB962C8B-B14F-4D97-AF65-F5344CB8AC3E}">
        <p14:creationId xmlns:p14="http://schemas.microsoft.com/office/powerpoint/2010/main" val="2816163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dirty="0"/>
              <a:t>Types</a:t>
            </a:r>
          </a:p>
        </p:txBody>
      </p:sp>
      <p:sp>
        <p:nvSpPr>
          <p:cNvPr id="3" name="Content Placeholder 2"/>
          <p:cNvSpPr>
            <a:spLocks noGrp="1"/>
          </p:cNvSpPr>
          <p:nvPr>
            <p:ph idx="1"/>
          </p:nvPr>
        </p:nvSpPr>
        <p:spPr>
          <a:xfrm>
            <a:off x="628650" y="1690689"/>
            <a:ext cx="7886700" cy="4486274"/>
          </a:xfrm>
        </p:spPr>
        <p:txBody>
          <a:bodyPr>
            <a:normAutofit/>
          </a:bodyPr>
          <a:lstStyle/>
          <a:p>
            <a:pPr marL="0" indent="0">
              <a:buNone/>
            </a:pPr>
            <a:r>
              <a:rPr lang="en-US" b="1" dirty="0">
                <a:solidFill>
                  <a:srgbClr val="000000"/>
                </a:solidFill>
              </a:rPr>
              <a:t>Variables</a:t>
            </a:r>
            <a:r>
              <a:rPr lang="en-US" dirty="0">
                <a:solidFill>
                  <a:srgbClr val="000000"/>
                </a:solidFill>
              </a:rPr>
              <a:t> can hold different types of data and are classified based on the type of data they </a:t>
            </a:r>
            <a:r>
              <a:rPr lang="en-US" dirty="0" smtClean="0">
                <a:solidFill>
                  <a:srgbClr val="000000"/>
                </a:solidFill>
              </a:rPr>
              <a:t>hold.</a:t>
            </a:r>
            <a:endParaRPr lang="en-US" dirty="0">
              <a:solidFill>
                <a:srgbClr val="000000"/>
              </a:solidFill>
            </a:endParaRPr>
          </a:p>
        </p:txBody>
      </p:sp>
      <p:pic>
        <p:nvPicPr>
          <p:cNvPr id="4" name="Picture 3"/>
          <p:cNvPicPr>
            <a:picLocks noChangeAspect="1"/>
          </p:cNvPicPr>
          <p:nvPr/>
        </p:nvPicPr>
        <p:blipFill>
          <a:blip r:embed="rId3"/>
          <a:stretch>
            <a:fillRect/>
          </a:stretch>
        </p:blipFill>
        <p:spPr>
          <a:xfrm>
            <a:off x="1039144" y="2712286"/>
            <a:ext cx="7065711" cy="3464677"/>
          </a:xfrm>
          <a:prstGeom prst="rect">
            <a:avLst/>
          </a:prstGeom>
        </p:spPr>
      </p:pic>
    </p:spTree>
    <p:extLst>
      <p:ext uri="{BB962C8B-B14F-4D97-AF65-F5344CB8AC3E}">
        <p14:creationId xmlns:p14="http://schemas.microsoft.com/office/powerpoint/2010/main" val="3101091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Operators</a:t>
            </a:r>
            <a:endParaRPr lang="en-US" dirty="0"/>
          </a:p>
        </p:txBody>
      </p:sp>
      <p:sp>
        <p:nvSpPr>
          <p:cNvPr id="3" name="Content Placeholder 2"/>
          <p:cNvSpPr>
            <a:spLocks noGrp="1"/>
          </p:cNvSpPr>
          <p:nvPr>
            <p:ph idx="1"/>
          </p:nvPr>
        </p:nvSpPr>
        <p:spPr>
          <a:xfrm>
            <a:off x="628650" y="1690689"/>
            <a:ext cx="3808671" cy="4351338"/>
          </a:xfrm>
        </p:spPr>
        <p:txBody>
          <a:bodyPr>
            <a:normAutofit/>
          </a:bodyPr>
          <a:lstStyle/>
          <a:p>
            <a:pPr lvl="0"/>
            <a:r>
              <a:rPr lang="en-US" sz="2000" dirty="0">
                <a:solidFill>
                  <a:srgbClr val="000000"/>
                </a:solidFill>
              </a:rPr>
              <a:t>A program can do “operations” on a variable</a:t>
            </a:r>
          </a:p>
          <a:p>
            <a:pPr lvl="0"/>
            <a:r>
              <a:rPr lang="en-US" sz="2000" dirty="0">
                <a:solidFill>
                  <a:srgbClr val="000000"/>
                </a:solidFill>
              </a:rPr>
              <a:t>An example would be a </a:t>
            </a:r>
            <a:r>
              <a:rPr lang="en-US" sz="2000" b="1" dirty="0">
                <a:solidFill>
                  <a:srgbClr val="000000"/>
                </a:solidFill>
              </a:rPr>
              <a:t>Score</a:t>
            </a:r>
            <a:r>
              <a:rPr lang="en-US" sz="2000" dirty="0">
                <a:solidFill>
                  <a:srgbClr val="000000"/>
                </a:solidFill>
              </a:rPr>
              <a:t> variable that </a:t>
            </a:r>
            <a:r>
              <a:rPr lang="en-US" sz="2000" b="1" dirty="0">
                <a:solidFill>
                  <a:srgbClr val="000000"/>
                </a:solidFill>
              </a:rPr>
              <a:t>adds</a:t>
            </a:r>
            <a:r>
              <a:rPr lang="en-US" sz="2000" dirty="0">
                <a:solidFill>
                  <a:srgbClr val="000000"/>
                </a:solidFill>
              </a:rPr>
              <a:t> up the points earned during a game</a:t>
            </a:r>
          </a:p>
          <a:p>
            <a:r>
              <a:rPr lang="en-US" sz="2000" dirty="0" smtClean="0">
                <a:solidFill>
                  <a:srgbClr val="000000"/>
                </a:solidFill>
              </a:rPr>
              <a:t>The </a:t>
            </a:r>
            <a:r>
              <a:rPr lang="en-US" sz="2000" dirty="0">
                <a:solidFill>
                  <a:srgbClr val="000000"/>
                </a:solidFill>
              </a:rPr>
              <a:t>equal sign (=) is considered an </a:t>
            </a:r>
            <a:r>
              <a:rPr lang="en-US" sz="2000" b="1" dirty="0">
                <a:solidFill>
                  <a:srgbClr val="000000"/>
                </a:solidFill>
              </a:rPr>
              <a:t>assignment operator</a:t>
            </a:r>
            <a:r>
              <a:rPr lang="en-US" sz="2000" dirty="0">
                <a:solidFill>
                  <a:srgbClr val="000000"/>
                </a:solidFill>
              </a:rPr>
              <a:t> in most programming languages</a:t>
            </a:r>
            <a:r>
              <a:rPr lang="en-US" sz="2000" dirty="0" smtClean="0">
                <a:solidFill>
                  <a:srgbClr val="000000"/>
                </a:solidFill>
              </a:rPr>
              <a:t>.</a:t>
            </a:r>
            <a:endParaRPr lang="en-US" sz="2000" dirty="0">
              <a:solidFill>
                <a:srgbClr val="000000"/>
              </a:solidFill>
            </a:endParaRPr>
          </a:p>
        </p:txBody>
      </p:sp>
      <p:sp>
        <p:nvSpPr>
          <p:cNvPr id="4" name="Content Placeholder 3"/>
          <p:cNvSpPr>
            <a:spLocks noGrp="1"/>
          </p:cNvSpPr>
          <p:nvPr>
            <p:ph sz="half" idx="4294967295"/>
          </p:nvPr>
        </p:nvSpPr>
        <p:spPr>
          <a:xfrm>
            <a:off x="4798828" y="1690689"/>
            <a:ext cx="4345172" cy="4140200"/>
          </a:xfrm>
        </p:spPr>
        <p:txBody>
          <a:bodyPr/>
          <a:lstStyle/>
          <a:p>
            <a:pPr marL="0" lvl="0" indent="0">
              <a:buNone/>
            </a:pPr>
            <a:r>
              <a:rPr lang="en-US" sz="2000" dirty="0">
                <a:solidFill>
                  <a:srgbClr val="000000"/>
                </a:solidFill>
              </a:rPr>
              <a:t>Expressions are evaluated using the mathematical order of precedence: </a:t>
            </a:r>
          </a:p>
          <a:p>
            <a:r>
              <a:rPr lang="en-US" sz="2000" dirty="0">
                <a:solidFill>
                  <a:srgbClr val="000000"/>
                </a:solidFill>
              </a:rPr>
              <a:t>1. Parentheses  ( )</a:t>
            </a:r>
          </a:p>
          <a:p>
            <a:r>
              <a:rPr lang="en-US" sz="2000" dirty="0">
                <a:solidFill>
                  <a:srgbClr val="000000"/>
                </a:solidFill>
              </a:rPr>
              <a:t>2. Exponentiation  </a:t>
            </a:r>
            <a:r>
              <a:rPr lang="en-US" sz="2000" dirty="0" err="1">
                <a:solidFill>
                  <a:srgbClr val="000000"/>
                </a:solidFill>
              </a:rPr>
              <a:t>x</a:t>
            </a:r>
            <a:r>
              <a:rPr lang="en-US" sz="2000" baseline="30000" dirty="0" err="1">
                <a:solidFill>
                  <a:srgbClr val="000000"/>
                </a:solidFill>
              </a:rPr>
              <a:t>y</a:t>
            </a:r>
            <a:endParaRPr lang="en-US" sz="2000" dirty="0">
              <a:solidFill>
                <a:srgbClr val="000000"/>
              </a:solidFill>
            </a:endParaRPr>
          </a:p>
          <a:p>
            <a:r>
              <a:rPr lang="en-US" sz="2000" dirty="0">
                <a:solidFill>
                  <a:srgbClr val="000000"/>
                </a:solidFill>
              </a:rPr>
              <a:t>3. Multiplication and division  * /</a:t>
            </a:r>
          </a:p>
          <a:p>
            <a:r>
              <a:rPr lang="en-US" sz="2000" dirty="0">
                <a:solidFill>
                  <a:srgbClr val="000000"/>
                </a:solidFill>
              </a:rPr>
              <a:t>4. Addition and subtraction  + -</a:t>
            </a:r>
          </a:p>
          <a:p>
            <a:endParaRPr lang="en-US" dirty="0"/>
          </a:p>
        </p:txBody>
      </p:sp>
    </p:spTree>
    <p:extLst>
      <p:ext uri="{BB962C8B-B14F-4D97-AF65-F5344CB8AC3E}">
        <p14:creationId xmlns:p14="http://schemas.microsoft.com/office/powerpoint/2010/main" val="4224546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Operators</a:t>
            </a:r>
            <a:endParaRPr lang="en-US" dirty="0"/>
          </a:p>
        </p:txBody>
      </p:sp>
      <p:pic>
        <p:nvPicPr>
          <p:cNvPr id="7" name="Picture 6"/>
          <p:cNvPicPr>
            <a:picLocks noChangeAspect="1"/>
          </p:cNvPicPr>
          <p:nvPr/>
        </p:nvPicPr>
        <p:blipFill>
          <a:blip r:embed="rId3"/>
          <a:stretch>
            <a:fillRect/>
          </a:stretch>
        </p:blipFill>
        <p:spPr>
          <a:xfrm>
            <a:off x="278062" y="1906689"/>
            <a:ext cx="4206240" cy="2953918"/>
          </a:xfrm>
          <a:prstGeom prst="rect">
            <a:avLst/>
          </a:prstGeom>
        </p:spPr>
      </p:pic>
      <p:pic>
        <p:nvPicPr>
          <p:cNvPr id="10" name="Picture 9"/>
          <p:cNvPicPr>
            <a:picLocks noChangeAspect="1"/>
          </p:cNvPicPr>
          <p:nvPr/>
        </p:nvPicPr>
        <p:blipFill>
          <a:blip r:embed="rId4"/>
          <a:stretch>
            <a:fillRect/>
          </a:stretch>
        </p:blipFill>
        <p:spPr>
          <a:xfrm>
            <a:off x="4659698" y="1906689"/>
            <a:ext cx="4206240" cy="4166824"/>
          </a:xfrm>
          <a:prstGeom prst="rect">
            <a:avLst/>
          </a:prstGeom>
        </p:spPr>
      </p:pic>
    </p:spTree>
    <p:extLst>
      <p:ext uri="{BB962C8B-B14F-4D97-AF65-F5344CB8AC3E}">
        <p14:creationId xmlns:p14="http://schemas.microsoft.com/office/powerpoint/2010/main" val="2262143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Operators</a:t>
            </a:r>
            <a:endParaRPr lang="en-US" dirty="0"/>
          </a:p>
        </p:txBody>
      </p:sp>
      <p:sp>
        <p:nvSpPr>
          <p:cNvPr id="3" name="Content Placeholder 2"/>
          <p:cNvSpPr>
            <a:spLocks noGrp="1"/>
          </p:cNvSpPr>
          <p:nvPr>
            <p:ph idx="1"/>
          </p:nvPr>
        </p:nvSpPr>
        <p:spPr>
          <a:xfrm>
            <a:off x="628650" y="1690689"/>
            <a:ext cx="7886700" cy="4486274"/>
          </a:xfrm>
        </p:spPr>
        <p:txBody>
          <a:bodyPr/>
          <a:lstStyle/>
          <a:p>
            <a:pPr marL="0" indent="0">
              <a:buNone/>
            </a:pPr>
            <a:r>
              <a:rPr lang="en-US" sz="2000" dirty="0" smtClean="0">
                <a:solidFill>
                  <a:srgbClr val="000000"/>
                </a:solidFill>
              </a:rPr>
              <a:t>A </a:t>
            </a:r>
            <a:r>
              <a:rPr lang="en-US" sz="2000" b="1" dirty="0">
                <a:solidFill>
                  <a:srgbClr val="000000"/>
                </a:solidFill>
              </a:rPr>
              <a:t>Boolean</a:t>
            </a:r>
            <a:r>
              <a:rPr lang="en-US" sz="2000" dirty="0">
                <a:solidFill>
                  <a:srgbClr val="000000"/>
                </a:solidFill>
              </a:rPr>
              <a:t> (true or false) contains a condition and is often used in </a:t>
            </a:r>
            <a:r>
              <a:rPr lang="en-US" sz="2000" i="1" dirty="0">
                <a:solidFill>
                  <a:srgbClr val="000000"/>
                </a:solidFill>
              </a:rPr>
              <a:t>repetition</a:t>
            </a:r>
            <a:r>
              <a:rPr lang="en-US" sz="2000" dirty="0">
                <a:solidFill>
                  <a:srgbClr val="000000"/>
                </a:solidFill>
              </a:rPr>
              <a:t> and </a:t>
            </a:r>
            <a:r>
              <a:rPr lang="en-US" sz="2000" i="1" dirty="0">
                <a:solidFill>
                  <a:srgbClr val="000000"/>
                </a:solidFill>
              </a:rPr>
              <a:t>selection structures</a:t>
            </a:r>
            <a:r>
              <a:rPr lang="en-US" sz="2000" dirty="0" smtClean="0">
                <a:solidFill>
                  <a:srgbClr val="000000"/>
                </a:solidFill>
              </a:rPr>
              <a:t>.</a:t>
            </a:r>
            <a:endParaRPr lang="en-US" sz="2000" dirty="0"/>
          </a:p>
          <a:p>
            <a:endParaRPr lang="en-US" dirty="0" smtClean="0"/>
          </a:p>
          <a:p>
            <a:endParaRPr lang="en-US" dirty="0"/>
          </a:p>
        </p:txBody>
      </p:sp>
      <p:sp>
        <p:nvSpPr>
          <p:cNvPr id="5" name="Content Placeholder 4"/>
          <p:cNvSpPr>
            <a:spLocks noGrp="1"/>
          </p:cNvSpPr>
          <p:nvPr>
            <p:ph sz="half" idx="4294967295"/>
          </p:nvPr>
        </p:nvSpPr>
        <p:spPr>
          <a:xfrm>
            <a:off x="628650" y="2417134"/>
            <a:ext cx="3657600" cy="4047165"/>
          </a:xfrm>
        </p:spPr>
        <p:txBody>
          <a:bodyPr>
            <a:normAutofit/>
          </a:bodyPr>
          <a:lstStyle/>
          <a:p>
            <a:pPr marL="0" indent="0">
              <a:buNone/>
            </a:pPr>
            <a:r>
              <a:rPr lang="en-US" sz="2000" dirty="0">
                <a:solidFill>
                  <a:srgbClr val="000000"/>
                </a:solidFill>
              </a:rPr>
              <a:t>Example: </a:t>
            </a:r>
            <a:r>
              <a:rPr lang="en-US" sz="2000" i="1" dirty="0">
                <a:solidFill>
                  <a:srgbClr val="000000"/>
                </a:solidFill>
              </a:rPr>
              <a:t>If “light=red” is true, then “stop”, or else if false, then “go ahead”. </a:t>
            </a:r>
          </a:p>
          <a:p>
            <a:r>
              <a:rPr lang="en-US" sz="2000" b="1" dirty="0">
                <a:solidFill>
                  <a:srgbClr val="000000"/>
                </a:solidFill>
              </a:rPr>
              <a:t>Conditional Booleans</a:t>
            </a:r>
            <a:r>
              <a:rPr lang="en-US" sz="2000" dirty="0">
                <a:solidFill>
                  <a:srgbClr val="000000"/>
                </a:solidFill>
              </a:rPr>
              <a:t> — check for a specific condition.</a:t>
            </a:r>
          </a:p>
          <a:p>
            <a:r>
              <a:rPr lang="en-US" sz="2000" b="1" dirty="0">
                <a:solidFill>
                  <a:srgbClr val="000000"/>
                </a:solidFill>
              </a:rPr>
              <a:t>Comparative Booleans</a:t>
            </a:r>
            <a:r>
              <a:rPr lang="en-US" sz="2000" dirty="0">
                <a:solidFill>
                  <a:srgbClr val="000000"/>
                </a:solidFill>
              </a:rPr>
              <a:t> — compare values</a:t>
            </a:r>
            <a:r>
              <a:rPr lang="en-US" sz="2000" dirty="0" smtClean="0">
                <a:solidFill>
                  <a:srgbClr val="000000"/>
                </a:solidFill>
              </a:rPr>
              <a:t>.</a:t>
            </a:r>
            <a:endParaRPr lang="en-US" sz="2000" dirty="0">
              <a:solidFill>
                <a:srgbClr val="000000"/>
              </a:solidFill>
            </a:endParaRPr>
          </a:p>
        </p:txBody>
      </p:sp>
      <p:pic>
        <p:nvPicPr>
          <p:cNvPr id="4" name="Picture 3"/>
          <p:cNvPicPr>
            <a:picLocks noChangeAspect="1"/>
          </p:cNvPicPr>
          <p:nvPr/>
        </p:nvPicPr>
        <p:blipFill rotWithShape="1">
          <a:blip r:embed="rId2"/>
          <a:srcRect t="8627"/>
          <a:stretch/>
        </p:blipFill>
        <p:spPr>
          <a:xfrm>
            <a:off x="4690145" y="2324574"/>
            <a:ext cx="3364642" cy="3780739"/>
          </a:xfrm>
          <a:prstGeom prst="rect">
            <a:avLst/>
          </a:prstGeom>
        </p:spPr>
      </p:pic>
    </p:spTree>
    <p:extLst>
      <p:ext uri="{BB962C8B-B14F-4D97-AF65-F5344CB8AC3E}">
        <p14:creationId xmlns:p14="http://schemas.microsoft.com/office/powerpoint/2010/main" val="3861410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1941</TotalTime>
  <Words>1200</Words>
  <Application>Microsoft Office PowerPoint</Application>
  <PresentationFormat>On-screen Show (4:3)</PresentationFormat>
  <Paragraphs>177</Paragraphs>
  <Slides>28</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Calibri</vt:lpstr>
      <vt:lpstr>Calibri Light</vt:lpstr>
      <vt:lpstr>Wingdings</vt:lpstr>
      <vt:lpstr>Office Theme</vt:lpstr>
      <vt:lpstr>Document</vt:lpstr>
      <vt:lpstr>ICT Gaming Lesson 3</vt:lpstr>
      <vt:lpstr>Basic Programming Concepts</vt:lpstr>
      <vt:lpstr>Variable</vt:lpstr>
      <vt:lpstr>Variable</vt:lpstr>
      <vt:lpstr>Variables</vt:lpstr>
      <vt:lpstr>Data Types</vt:lpstr>
      <vt:lpstr>Operators</vt:lpstr>
      <vt:lpstr>Operators</vt:lpstr>
      <vt:lpstr>Boolean Operators</vt:lpstr>
      <vt:lpstr>Boolean Operators</vt:lpstr>
      <vt:lpstr>Class &amp; Objects</vt:lpstr>
      <vt:lpstr>Properties &amp; Instances</vt:lpstr>
      <vt:lpstr>Class &amp; Objects</vt:lpstr>
      <vt:lpstr>Objects, Methods &amp; Functions</vt:lpstr>
      <vt:lpstr>Objects, Methods &amp; Functions</vt:lpstr>
      <vt:lpstr>Objects, Methods &amp; Functions</vt:lpstr>
      <vt:lpstr>Arguments &amp; Parameters</vt:lpstr>
      <vt:lpstr>Arguments &amp; Parameters</vt:lpstr>
      <vt:lpstr>Events &amp; Handlers</vt:lpstr>
      <vt:lpstr>Events &amp; Handlers</vt:lpstr>
      <vt:lpstr>Concatenation</vt:lpstr>
      <vt:lpstr>Practice</vt:lpstr>
      <vt:lpstr>Practice</vt:lpstr>
      <vt:lpstr>Example</vt:lpstr>
      <vt:lpstr>Example</vt:lpstr>
      <vt:lpstr>Example</vt:lpstr>
      <vt:lpstr>Practice</vt:lpstr>
      <vt:lpstr>Review: Class - Object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Life</dc:title>
  <dc:creator>Jim Black</dc:creator>
  <cp:lastModifiedBy>Tina Strong</cp:lastModifiedBy>
  <cp:revision>161</cp:revision>
  <cp:lastPrinted>2016-01-27T18:55:42Z</cp:lastPrinted>
  <dcterms:created xsi:type="dcterms:W3CDTF">2015-10-05T10:58:57Z</dcterms:created>
  <dcterms:modified xsi:type="dcterms:W3CDTF">2017-02-01T23:02:20Z</dcterms:modified>
</cp:coreProperties>
</file>